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21"/>
  </p:notesMasterIdLst>
  <p:handoutMasterIdLst>
    <p:handoutMasterId r:id="rId22"/>
  </p:handoutMasterIdLst>
  <p:sldIdLst>
    <p:sldId id="256" r:id="rId3"/>
    <p:sldId id="367" r:id="rId4"/>
    <p:sldId id="368" r:id="rId5"/>
    <p:sldId id="372" r:id="rId6"/>
    <p:sldId id="366" r:id="rId7"/>
    <p:sldId id="380" r:id="rId8"/>
    <p:sldId id="322" r:id="rId9"/>
    <p:sldId id="369" r:id="rId10"/>
    <p:sldId id="373" r:id="rId11"/>
    <p:sldId id="370" r:id="rId12"/>
    <p:sldId id="345" r:id="rId13"/>
    <p:sldId id="371" r:id="rId14"/>
    <p:sldId id="375" r:id="rId15"/>
    <p:sldId id="374" r:id="rId16"/>
    <p:sldId id="376" r:id="rId17"/>
    <p:sldId id="377" r:id="rId18"/>
    <p:sldId id="379" r:id="rId19"/>
    <p:sldId id="353" r:id="rId20"/>
  </p:sldIdLst>
  <p:sldSz cx="12192000" cy="6858000"/>
  <p:notesSz cx="10234613" cy="7104063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Fábio Ramos da Silv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D97"/>
    <a:srgbClr val="FFFDB9"/>
    <a:srgbClr val="9E8000"/>
    <a:srgbClr val="FFCC00"/>
    <a:srgbClr val="DFDA00"/>
    <a:srgbClr val="0000FF"/>
    <a:srgbClr val="008A3E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3842" autoAdjust="0"/>
  </p:normalViewPr>
  <p:slideViewPr>
    <p:cSldViewPr snapToGrid="0" snapToObjects="1">
      <p:cViewPr>
        <p:scale>
          <a:sx n="75" d="100"/>
          <a:sy n="75" d="100"/>
        </p:scale>
        <p:origin x="708" y="30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121F6A-A960-446C-B1C8-6B33ABD5A92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03D88EB-4E61-4DA7-966D-8B2A83669127}">
      <dgm:prSet phldrT="[Texto]"/>
      <dgm:spPr/>
      <dgm:t>
        <a:bodyPr/>
        <a:lstStyle/>
        <a:p>
          <a:r>
            <a:rPr lang="pt-BR" dirty="0" smtClean="0"/>
            <a:t>Comprometimento de padrões</a:t>
          </a:r>
          <a:endParaRPr lang="pt-BR" dirty="0"/>
        </a:p>
      </dgm:t>
    </dgm:pt>
    <dgm:pt modelId="{BE22234F-FC56-4B84-BC09-8DB287020602}" type="parTrans" cxnId="{0BC1127D-0782-4B90-BBAD-F2792EEAE32C}">
      <dgm:prSet/>
      <dgm:spPr/>
      <dgm:t>
        <a:bodyPr/>
        <a:lstStyle/>
        <a:p>
          <a:endParaRPr lang="pt-BR"/>
        </a:p>
      </dgm:t>
    </dgm:pt>
    <dgm:pt modelId="{3A42FE82-E3AF-40B6-9DE9-7AD85A2867A5}" type="sibTrans" cxnId="{0BC1127D-0782-4B90-BBAD-F2792EEAE32C}">
      <dgm:prSet/>
      <dgm:spPr/>
      <dgm:t>
        <a:bodyPr/>
        <a:lstStyle/>
        <a:p>
          <a:endParaRPr lang="pt-BR"/>
        </a:p>
      </dgm:t>
    </dgm:pt>
    <dgm:pt modelId="{9925955D-FAD5-45D7-90A5-8FCC2BCD51E0}">
      <dgm:prSet phldrT="[Texto]"/>
      <dgm:spPr/>
      <dgm:t>
        <a:bodyPr/>
        <a:lstStyle/>
        <a:p>
          <a:r>
            <a:rPr lang="pt-BR" dirty="0" smtClean="0"/>
            <a:t>Aumento da Concorrência de Código</a:t>
          </a:r>
          <a:endParaRPr lang="pt-BR" dirty="0"/>
        </a:p>
      </dgm:t>
    </dgm:pt>
    <dgm:pt modelId="{C71B1E12-EFDD-4100-9F95-C87F7A3E6D03}" type="parTrans" cxnId="{27E54F06-1F49-4F05-BB91-83CCCEC69AFC}">
      <dgm:prSet/>
      <dgm:spPr/>
      <dgm:t>
        <a:bodyPr/>
        <a:lstStyle/>
        <a:p>
          <a:endParaRPr lang="pt-BR"/>
        </a:p>
      </dgm:t>
    </dgm:pt>
    <dgm:pt modelId="{D4C75BB3-D301-48E2-97D6-41E09D9B103E}" type="sibTrans" cxnId="{27E54F06-1F49-4F05-BB91-83CCCEC69AFC}">
      <dgm:prSet/>
      <dgm:spPr/>
      <dgm:t>
        <a:bodyPr/>
        <a:lstStyle/>
        <a:p>
          <a:endParaRPr lang="pt-BR"/>
        </a:p>
      </dgm:t>
    </dgm:pt>
    <dgm:pt modelId="{2F9C7818-716E-45E2-8206-654791032936}">
      <dgm:prSet phldrT="[Texto]"/>
      <dgm:spPr/>
      <dgm:t>
        <a:bodyPr/>
        <a:lstStyle/>
        <a:p>
          <a:r>
            <a:rPr lang="pt-BR" dirty="0" smtClean="0"/>
            <a:t>Problemas de definicação de fluxos</a:t>
          </a:r>
          <a:endParaRPr lang="pt-BR" dirty="0"/>
        </a:p>
      </dgm:t>
    </dgm:pt>
    <dgm:pt modelId="{36F5B81E-A932-46C1-9A89-C628B4CE6156}" type="parTrans" cxnId="{8665F502-791E-4C2A-8AA0-3AF6E003D8DE}">
      <dgm:prSet/>
      <dgm:spPr/>
      <dgm:t>
        <a:bodyPr/>
        <a:lstStyle/>
        <a:p>
          <a:endParaRPr lang="pt-BR"/>
        </a:p>
      </dgm:t>
    </dgm:pt>
    <dgm:pt modelId="{7F159C28-CB53-4606-BC18-D024C968A108}" type="sibTrans" cxnId="{8665F502-791E-4C2A-8AA0-3AF6E003D8DE}">
      <dgm:prSet/>
      <dgm:spPr/>
      <dgm:t>
        <a:bodyPr/>
        <a:lstStyle/>
        <a:p>
          <a:endParaRPr lang="pt-BR"/>
        </a:p>
      </dgm:t>
    </dgm:pt>
    <dgm:pt modelId="{6523181C-ACBE-4697-A733-19878C2AFF00}" type="pres">
      <dgm:prSet presAssocID="{A6121F6A-A960-446C-B1C8-6B33ABD5A923}" presName="CompostProcess" presStyleCnt="0">
        <dgm:presLayoutVars>
          <dgm:dir/>
          <dgm:resizeHandles val="exact"/>
        </dgm:presLayoutVars>
      </dgm:prSet>
      <dgm:spPr/>
    </dgm:pt>
    <dgm:pt modelId="{59A62BE3-D4C0-48E5-8436-BDFB94C163E7}" type="pres">
      <dgm:prSet presAssocID="{A6121F6A-A960-446C-B1C8-6B33ABD5A923}" presName="arrow" presStyleLbl="bgShp" presStyleIdx="0" presStyleCnt="1" custLinFactNeighborX="-6256" custLinFactNeighborY="36440"/>
      <dgm:spPr/>
    </dgm:pt>
    <dgm:pt modelId="{BD4A5A26-5E71-4D98-B03B-2EF3E3488D2C}" type="pres">
      <dgm:prSet presAssocID="{A6121F6A-A960-446C-B1C8-6B33ABD5A923}" presName="linearProcess" presStyleCnt="0"/>
      <dgm:spPr/>
    </dgm:pt>
    <dgm:pt modelId="{90A3EC15-B7AC-4AFD-B65D-A8C299FC745D}" type="pres">
      <dgm:prSet presAssocID="{C03D88EB-4E61-4DA7-966D-8B2A8366912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4F4089-7F4E-4D2B-B727-960BB3DFF01A}" type="pres">
      <dgm:prSet presAssocID="{3A42FE82-E3AF-40B6-9DE9-7AD85A2867A5}" presName="sibTrans" presStyleCnt="0"/>
      <dgm:spPr/>
    </dgm:pt>
    <dgm:pt modelId="{D7FA4163-65B7-4058-BA18-B8BE8118E1ED}" type="pres">
      <dgm:prSet presAssocID="{9925955D-FAD5-45D7-90A5-8FCC2BCD51E0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4E4E73A-7CBA-467B-AE17-39FD1B680868}" type="pres">
      <dgm:prSet presAssocID="{D4C75BB3-D301-48E2-97D6-41E09D9B103E}" presName="sibTrans" presStyleCnt="0"/>
      <dgm:spPr/>
    </dgm:pt>
    <dgm:pt modelId="{B19EAD0D-1C50-43F0-8BFF-9D7EADB7441C}" type="pres">
      <dgm:prSet presAssocID="{2F9C7818-716E-45E2-8206-65479103293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BC1127D-0782-4B90-BBAD-F2792EEAE32C}" srcId="{A6121F6A-A960-446C-B1C8-6B33ABD5A923}" destId="{C03D88EB-4E61-4DA7-966D-8B2A83669127}" srcOrd="0" destOrd="0" parTransId="{BE22234F-FC56-4B84-BC09-8DB287020602}" sibTransId="{3A42FE82-E3AF-40B6-9DE9-7AD85A2867A5}"/>
    <dgm:cxn modelId="{8665F502-791E-4C2A-8AA0-3AF6E003D8DE}" srcId="{A6121F6A-A960-446C-B1C8-6B33ABD5A923}" destId="{2F9C7818-716E-45E2-8206-654791032936}" srcOrd="2" destOrd="0" parTransId="{36F5B81E-A932-46C1-9A89-C628B4CE6156}" sibTransId="{7F159C28-CB53-4606-BC18-D024C968A108}"/>
    <dgm:cxn modelId="{79B6B066-FCCE-4596-BC22-A03855B63C18}" type="presOf" srcId="{C03D88EB-4E61-4DA7-966D-8B2A83669127}" destId="{90A3EC15-B7AC-4AFD-B65D-A8C299FC745D}" srcOrd="0" destOrd="0" presId="urn:microsoft.com/office/officeart/2005/8/layout/hProcess9"/>
    <dgm:cxn modelId="{92EAD658-83DF-4D24-8984-2DFA425064D8}" type="presOf" srcId="{9925955D-FAD5-45D7-90A5-8FCC2BCD51E0}" destId="{D7FA4163-65B7-4058-BA18-B8BE8118E1ED}" srcOrd="0" destOrd="0" presId="urn:microsoft.com/office/officeart/2005/8/layout/hProcess9"/>
    <dgm:cxn modelId="{E415519D-B228-4125-AD06-0845EB950EB6}" type="presOf" srcId="{A6121F6A-A960-446C-B1C8-6B33ABD5A923}" destId="{6523181C-ACBE-4697-A733-19878C2AFF00}" srcOrd="0" destOrd="0" presId="urn:microsoft.com/office/officeart/2005/8/layout/hProcess9"/>
    <dgm:cxn modelId="{27E54F06-1F49-4F05-BB91-83CCCEC69AFC}" srcId="{A6121F6A-A960-446C-B1C8-6B33ABD5A923}" destId="{9925955D-FAD5-45D7-90A5-8FCC2BCD51E0}" srcOrd="1" destOrd="0" parTransId="{C71B1E12-EFDD-4100-9F95-C87F7A3E6D03}" sibTransId="{D4C75BB3-D301-48E2-97D6-41E09D9B103E}"/>
    <dgm:cxn modelId="{D98717AA-1227-449C-A6A3-14A67187A3C0}" type="presOf" srcId="{2F9C7818-716E-45E2-8206-654791032936}" destId="{B19EAD0D-1C50-43F0-8BFF-9D7EADB7441C}" srcOrd="0" destOrd="0" presId="urn:microsoft.com/office/officeart/2005/8/layout/hProcess9"/>
    <dgm:cxn modelId="{E6144E09-B7F3-4925-9AE3-F61F7C4F46BC}" type="presParOf" srcId="{6523181C-ACBE-4697-A733-19878C2AFF00}" destId="{59A62BE3-D4C0-48E5-8436-BDFB94C163E7}" srcOrd="0" destOrd="0" presId="urn:microsoft.com/office/officeart/2005/8/layout/hProcess9"/>
    <dgm:cxn modelId="{9077A386-5469-4673-B243-97A812F85897}" type="presParOf" srcId="{6523181C-ACBE-4697-A733-19878C2AFF00}" destId="{BD4A5A26-5E71-4D98-B03B-2EF3E3488D2C}" srcOrd="1" destOrd="0" presId="urn:microsoft.com/office/officeart/2005/8/layout/hProcess9"/>
    <dgm:cxn modelId="{2D038C08-697F-41B1-AE19-89DB37F957EE}" type="presParOf" srcId="{BD4A5A26-5E71-4D98-B03B-2EF3E3488D2C}" destId="{90A3EC15-B7AC-4AFD-B65D-A8C299FC745D}" srcOrd="0" destOrd="0" presId="urn:microsoft.com/office/officeart/2005/8/layout/hProcess9"/>
    <dgm:cxn modelId="{AA9345E8-E56F-486C-8C78-AC09A0D1F9F4}" type="presParOf" srcId="{BD4A5A26-5E71-4D98-B03B-2EF3E3488D2C}" destId="{214F4089-7F4E-4D2B-B727-960BB3DFF01A}" srcOrd="1" destOrd="0" presId="urn:microsoft.com/office/officeart/2005/8/layout/hProcess9"/>
    <dgm:cxn modelId="{0A87A97F-D587-4484-9C10-F6DE9B4D8106}" type="presParOf" srcId="{BD4A5A26-5E71-4D98-B03B-2EF3E3488D2C}" destId="{D7FA4163-65B7-4058-BA18-B8BE8118E1ED}" srcOrd="2" destOrd="0" presId="urn:microsoft.com/office/officeart/2005/8/layout/hProcess9"/>
    <dgm:cxn modelId="{832928E0-A063-4CBC-AC17-2D89138E4872}" type="presParOf" srcId="{BD4A5A26-5E71-4D98-B03B-2EF3E3488D2C}" destId="{04E4E73A-7CBA-467B-AE17-39FD1B680868}" srcOrd="3" destOrd="0" presId="urn:microsoft.com/office/officeart/2005/8/layout/hProcess9"/>
    <dgm:cxn modelId="{716482CD-388F-4A2F-9D3F-E632CA9CF191}" type="presParOf" srcId="{BD4A5A26-5E71-4D98-B03B-2EF3E3488D2C}" destId="{B19EAD0D-1C50-43F0-8BFF-9D7EADB7441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62BE3-D4C0-48E5-8436-BDFB94C163E7}">
      <dsp:nvSpPr>
        <dsp:cNvPr id="0" name=""/>
        <dsp:cNvSpPr/>
      </dsp:nvSpPr>
      <dsp:spPr>
        <a:xfrm>
          <a:off x="149614" y="0"/>
          <a:ext cx="5827193" cy="437127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3EC15-B7AC-4AFD-B65D-A8C299FC745D}">
      <dsp:nvSpPr>
        <dsp:cNvPr id="0" name=""/>
        <dsp:cNvSpPr/>
      </dsp:nvSpPr>
      <dsp:spPr>
        <a:xfrm>
          <a:off x="7364" y="1311383"/>
          <a:ext cx="2206621" cy="1748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Comprometimento de padrões</a:t>
          </a:r>
          <a:endParaRPr lang="pt-BR" sz="1900" kern="1200" dirty="0"/>
        </a:p>
      </dsp:txBody>
      <dsp:txXfrm>
        <a:off x="92719" y="1396738"/>
        <a:ext cx="2035911" cy="1577801"/>
      </dsp:txXfrm>
    </dsp:sp>
    <dsp:sp modelId="{D7FA4163-65B7-4058-BA18-B8BE8118E1ED}">
      <dsp:nvSpPr>
        <dsp:cNvPr id="0" name=""/>
        <dsp:cNvSpPr/>
      </dsp:nvSpPr>
      <dsp:spPr>
        <a:xfrm>
          <a:off x="2324450" y="1311383"/>
          <a:ext cx="2206621" cy="1748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Aumento da Concorrência de Código</a:t>
          </a:r>
          <a:endParaRPr lang="pt-BR" sz="1900" kern="1200" dirty="0"/>
        </a:p>
      </dsp:txBody>
      <dsp:txXfrm>
        <a:off x="2409805" y="1396738"/>
        <a:ext cx="2035911" cy="1577801"/>
      </dsp:txXfrm>
    </dsp:sp>
    <dsp:sp modelId="{B19EAD0D-1C50-43F0-8BFF-9D7EADB7441C}">
      <dsp:nvSpPr>
        <dsp:cNvPr id="0" name=""/>
        <dsp:cNvSpPr/>
      </dsp:nvSpPr>
      <dsp:spPr>
        <a:xfrm>
          <a:off x="4641536" y="1311383"/>
          <a:ext cx="2206621" cy="1748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Problemas de definicação de fluxos</a:t>
          </a:r>
          <a:endParaRPr lang="pt-BR" sz="1900" kern="1200" dirty="0"/>
        </a:p>
      </dsp:txBody>
      <dsp:txXfrm>
        <a:off x="4726891" y="1396738"/>
        <a:ext cx="2035911" cy="15778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599" cy="356848"/>
          </a:xfrm>
          <a:prstGeom prst="rect">
            <a:avLst/>
          </a:prstGeom>
        </p:spPr>
        <p:txBody>
          <a:bodyPr vert="horz" lIns="94458" tIns="47229" rIns="94458" bIns="47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5797377" y="0"/>
            <a:ext cx="4435599" cy="356848"/>
          </a:xfrm>
          <a:prstGeom prst="rect">
            <a:avLst/>
          </a:prstGeom>
        </p:spPr>
        <p:txBody>
          <a:bodyPr vert="horz" lIns="94458" tIns="47229" rIns="94458" bIns="47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B62921E-8426-4F26-A9DC-AD2073AC9888}" type="datetimeFigureOut">
              <a:rPr lang="pt-BR"/>
              <a:pPr>
                <a:defRPr/>
              </a:pPr>
              <a:t>18/05/2018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6747216"/>
            <a:ext cx="4435599" cy="356847"/>
          </a:xfrm>
          <a:prstGeom prst="rect">
            <a:avLst/>
          </a:prstGeom>
        </p:spPr>
        <p:txBody>
          <a:bodyPr vert="horz" lIns="94458" tIns="47229" rIns="94458" bIns="47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5797377" y="6747216"/>
            <a:ext cx="4435599" cy="356847"/>
          </a:xfrm>
          <a:prstGeom prst="rect">
            <a:avLst/>
          </a:prstGeom>
        </p:spPr>
        <p:txBody>
          <a:bodyPr vert="horz" lIns="94458" tIns="47229" rIns="94458" bIns="47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6FBE1B4-3F19-4E25-9647-B8B81CF29698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5599" cy="355203"/>
          </a:xfrm>
          <a:prstGeom prst="rect">
            <a:avLst/>
          </a:prstGeom>
        </p:spPr>
        <p:txBody>
          <a:bodyPr vert="horz" lIns="94458" tIns="47229" rIns="94458" bIns="4722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97377" y="0"/>
            <a:ext cx="4435599" cy="355203"/>
          </a:xfrm>
          <a:prstGeom prst="rect">
            <a:avLst/>
          </a:prstGeom>
        </p:spPr>
        <p:txBody>
          <a:bodyPr vert="horz" lIns="94458" tIns="47229" rIns="94458" bIns="4722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EABD1C30-010D-4E6B-A1CB-B2BB84F8D32B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3400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458" tIns="47229" rIns="94458" bIns="4722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022971" y="3374430"/>
            <a:ext cx="8188672" cy="3196828"/>
          </a:xfrm>
          <a:prstGeom prst="rect">
            <a:avLst/>
          </a:prstGeom>
        </p:spPr>
        <p:txBody>
          <a:bodyPr vert="horz" lIns="94458" tIns="47229" rIns="94458" bIns="47229" rtlCol="0"/>
          <a:lstStyle/>
          <a:p>
            <a:pPr lvl="0"/>
            <a:r>
              <a:rPr lang="x-none" noProof="0"/>
              <a:t>Click to edit Master text styles</a:t>
            </a:r>
          </a:p>
          <a:p>
            <a:pPr lvl="1"/>
            <a:r>
              <a:rPr lang="x-none" noProof="0"/>
              <a:t>Second level</a:t>
            </a:r>
          </a:p>
          <a:p>
            <a:pPr lvl="2"/>
            <a:r>
              <a:rPr lang="x-none" noProof="0"/>
              <a:t>Third level</a:t>
            </a:r>
          </a:p>
          <a:p>
            <a:pPr lvl="3"/>
            <a:r>
              <a:rPr lang="x-none" noProof="0"/>
              <a:t>Fourth level</a:t>
            </a:r>
          </a:p>
          <a:p>
            <a:pPr lvl="4"/>
            <a:r>
              <a:rPr lang="x-none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7216"/>
            <a:ext cx="4435599" cy="355203"/>
          </a:xfrm>
          <a:prstGeom prst="rect">
            <a:avLst/>
          </a:prstGeom>
        </p:spPr>
        <p:txBody>
          <a:bodyPr vert="horz" lIns="94458" tIns="47229" rIns="94458" bIns="4722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97377" y="6747216"/>
            <a:ext cx="4435599" cy="355203"/>
          </a:xfrm>
          <a:prstGeom prst="rect">
            <a:avLst/>
          </a:prstGeom>
        </p:spPr>
        <p:txBody>
          <a:bodyPr vert="horz" lIns="94458" tIns="47229" rIns="94458" bIns="4722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92B9203-05D3-451C-A474-72B01CF11B0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t-BR" dirty="0" smtClean="0"/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D94449D-3286-4069-A6F8-FE5B82D2563D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Performance:</a:t>
            </a:r>
            <a:r>
              <a:rPr lang="pt-BR" baseline="0" dirty="0" smtClean="0"/>
              <a:t> melhorar desempenho do desenvolvedor</a:t>
            </a:r>
          </a:p>
          <a:p>
            <a:r>
              <a:rPr lang="pt-BR" baseline="0" dirty="0" smtClean="0"/>
              <a:t>Modularização e </a:t>
            </a:r>
            <a:r>
              <a:rPr lang="pt-BR" baseline="0" dirty="0" err="1" smtClean="0"/>
              <a:t>padrpnização</a:t>
            </a:r>
            <a:r>
              <a:rPr lang="pt-BR" baseline="0" dirty="0" smtClean="0"/>
              <a:t> de código compartilhados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92B9203-05D3-451C-A474-72B01CF11B0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1D251-D0D6-4866-8E40-69DC3ADF44A2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460AA-0050-47F8-B250-9E42B937344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7B71A-B3DA-42CD-B562-04C68F59E8F5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FF4F08-4F6A-49E4-AB56-259A960FE4D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E1B9ED-036B-45B2-8522-8902C40C9F75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F080C-4B4C-414E-8B12-061FC2B30F7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F1D251-D0D6-4866-8E40-69DC3ADF44A2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1460AA-0050-47F8-B250-9E42B937344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3894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58DC9-68ED-45AD-8CEF-6F2CE50E429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5FB30C6-09D5-4232-B466-81C9883CCFFE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5460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6DAFEF-DFBC-48B6-AAEE-4755C2CCEB3B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D5DEE0-D3B7-4D3E-A327-077C6B1E75F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993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02458F-1C23-4BF0-A101-F345AC2EEE6B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6251-21DC-4A27-8B79-9502BA9AB7D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2105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031B5E-8BBF-4FAB-8CFD-5EA082E1E6EF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9E906B-72D8-4207-BCA3-811FB38C4CD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3276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99BC54-5DC6-4579-8CFC-76B2CEC4538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FDAC33-5491-40F5-A04D-8809DB21AD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90289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A76EFC-7426-482F-9682-AB43CBB3A489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F62C2E-EB09-4ED5-8EBD-D83037086C0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C49BE8-76D3-4578-9AED-071E7C773ECE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91579B-985C-4D5F-B4AB-AAC18DBEDC48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369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458DC9-68ED-45AD-8CEF-6F2CE50E429E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B30C6-09D5-4232-B466-81C9883CCFF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B7C1F1-495D-4747-A0B6-4FC698E3FAD0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7EAA15-AA86-42DF-AA0C-11C683DC7F2D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396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17B71A-B3DA-42CD-B562-04C68F59E8F5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FF4F08-4F6A-49E4-AB56-259A960FE4D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3530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E1B9ED-036B-45B2-8522-8902C40C9F75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DF080C-4B4C-414E-8B12-061FC2B30F77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086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6DAFEF-DFBC-48B6-AAEE-4755C2CCEB3B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D5DEE0-D3B7-4D3E-A327-077C6B1E75F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02458F-1C23-4BF0-A101-F345AC2EEE6B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56251-21DC-4A27-8B79-9502BA9AB7D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31B5E-8BBF-4FAB-8CFD-5EA082E1E6EF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9E906B-72D8-4207-BCA3-811FB38C4CD7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9BC54-5DC6-4579-8CFC-76B2CEC45380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DAC33-5491-40F5-A04D-8809DB21AD06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76EFC-7426-482F-9682-AB43CBB3A489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62C2E-EB09-4ED5-8EBD-D83037086C0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C49BE8-76D3-4578-9AED-071E7C773ECE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1579B-985C-4D5F-B4AB-AAC18DBEDC4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B7C1F1-495D-4747-A0B6-4FC698E3FAD0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7EAA15-AA86-42DF-AA0C-11C683DC7F2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5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-15875"/>
            <a:ext cx="52482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title style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E608129-CA51-4827-8C52-96E82FE10656}" type="datetimeFigureOut">
              <a:rPr lang="en-US"/>
              <a:pPr>
                <a:defRPr/>
              </a:pPr>
              <a:t>5/18/2018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792CF315-A29B-4150-8B82-ED91CB17963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Imagem 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-15875"/>
            <a:ext cx="5248275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title style</a:t>
            </a:r>
            <a:endParaRPr lang="en-US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Click to edit Master text styles</a:t>
            </a:r>
          </a:p>
          <a:p>
            <a:pPr lvl="1"/>
            <a:r>
              <a:rPr lang="pt-BR" smtClean="0"/>
              <a:t>Second level</a:t>
            </a:r>
          </a:p>
          <a:p>
            <a:pPr lvl="2"/>
            <a:r>
              <a:rPr lang="pt-BR" smtClean="0"/>
              <a:t>Third level</a:t>
            </a:r>
          </a:p>
          <a:p>
            <a:pPr lvl="3"/>
            <a:r>
              <a:rPr lang="pt-BR" smtClean="0"/>
              <a:t>Fourth level</a:t>
            </a:r>
          </a:p>
          <a:p>
            <a:pPr lvl="4"/>
            <a:r>
              <a:rPr lang="pt-BR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608129-CA51-4827-8C52-96E82FE10656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5/18/2018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92CF315-A29B-4150-8B82-ED91CB17963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208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8.png"/><Relationship Id="rId5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41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Nota%20de%20Release%20v4%202003.doc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hyperlink" Target="testCadastraVisaoTrabalhador.avi" TargetMode="Externa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hyperlink" Target="SonarQube%20-%20sirfg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hyperlink" Target="http://pefug.arquitetura.caixa:8080/index.php/P%C3%A1gina_Principal" TargetMode="External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microsoft.com/office/2007/relationships/diagramDrawing" Target="../diagrams/drawin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4.png"/><Relationship Id="rId5" Type="http://schemas.openxmlformats.org/officeDocument/2006/relationships/hyperlink" Target="file:///C:\Users\c086948\Downloads\Codigo_Fonte\modelo.html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4.gif"/><Relationship Id="rId10" Type="http://schemas.openxmlformats.org/officeDocument/2006/relationships/image" Target="../media/image18.png"/><Relationship Id="rId4" Type="http://schemas.openxmlformats.org/officeDocument/2006/relationships/image" Target="../media/image13.png"/><Relationship Id="rId9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4329" y="1831541"/>
            <a:ext cx="7404962" cy="1100911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sz="4800" b="1" cap="small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Arquitetura e Soluções</a:t>
            </a:r>
            <a:endParaRPr lang="en-US" sz="4800" b="1" cap="small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369888" y="6273800"/>
            <a:ext cx="1401762" cy="428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364" name="CaixaDeTexto 4"/>
          <p:cNvSpPr txBox="1">
            <a:spLocks noChangeArrowheads="1"/>
          </p:cNvSpPr>
          <p:nvPr/>
        </p:nvSpPr>
        <p:spPr bwMode="auto">
          <a:xfrm>
            <a:off x="7639472" y="6273225"/>
            <a:ext cx="455252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pt-BR" sz="1600" b="1" i="1" dirty="0" smtClean="0">
                <a:solidFill>
                  <a:srgbClr val="0070C0"/>
                </a:solidFill>
                <a:latin typeface="Calibri" pitchFamily="34" charset="0"/>
              </a:rPr>
              <a:t>PEFUG </a:t>
            </a:r>
            <a:r>
              <a:rPr lang="pt-BR" sz="1600" b="1" i="1" dirty="0">
                <a:solidFill>
                  <a:srgbClr val="0070C0"/>
                </a:solidFill>
                <a:latin typeface="Calibri" pitchFamily="34" charset="0"/>
              </a:rPr>
              <a:t>– Projeto Estratégico Novo FGTS </a:t>
            </a:r>
          </a:p>
          <a:p>
            <a:pPr algn="r"/>
            <a:r>
              <a:rPr lang="pt-BR" sz="1600" b="1" i="1" dirty="0">
                <a:solidFill>
                  <a:srgbClr val="0070C0"/>
                </a:solidFill>
                <a:latin typeface="Calibri" pitchFamily="34" charset="0"/>
              </a:rPr>
              <a:t>CEDESRJ - CN Desenvolvimento de TI Rio de Janeiro </a:t>
            </a:r>
          </a:p>
        </p:txBody>
      </p:sp>
      <p:pic>
        <p:nvPicPr>
          <p:cNvPr id="1026" name="Picture 2" descr="FGT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4063" y="4102100"/>
            <a:ext cx="1471612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/>
          <p:cNvGraphicFramePr>
            <a:graphicFrameLocks noChangeAspect="1"/>
          </p:cNvGraphicFramePr>
          <p:nvPr/>
        </p:nvGraphicFramePr>
        <p:xfrm>
          <a:off x="10550525" y="6276975"/>
          <a:ext cx="164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6" name="Image" r:id="rId3" imgW="2438095" imgH="863492" progId="">
                  <p:embed/>
                </p:oleObj>
              </mc:Choice>
              <mc:Fallback>
                <p:oleObj name="Image" r:id="rId3" imgW="2438095" imgH="863492" progId="">
                  <p:embed/>
                  <p:pic>
                    <p:nvPicPr>
                      <p:cNvPr id="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0525" y="6276975"/>
                        <a:ext cx="16414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248558" y="292884"/>
            <a:ext cx="7802621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Gestão de Configuração de Software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861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830" y="1722248"/>
            <a:ext cx="8779068" cy="4554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/>
          <p:cNvSpPr>
            <a:spLocks noChangeAspect="1"/>
          </p:cNvSpPr>
          <p:nvPr/>
        </p:nvSpPr>
        <p:spPr>
          <a:xfrm>
            <a:off x="766705" y="1190614"/>
            <a:ext cx="2378867" cy="2333582"/>
          </a:xfrm>
          <a:prstGeom prst="ellipse">
            <a:avLst/>
          </a:prstGeom>
          <a:solidFill>
            <a:schemeClr val="accent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lipse 1"/>
          <p:cNvSpPr>
            <a:spLocks noChangeAspect="1"/>
          </p:cNvSpPr>
          <p:nvPr/>
        </p:nvSpPr>
        <p:spPr>
          <a:xfrm>
            <a:off x="974287" y="1443131"/>
            <a:ext cx="1936510" cy="1848813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203596" y="1360570"/>
            <a:ext cx="1457357" cy="104795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Código Fonte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luxograma: Conector fora de Página 6"/>
          <p:cNvSpPr/>
          <p:nvPr/>
        </p:nvSpPr>
        <p:spPr>
          <a:xfrm rot="38892">
            <a:off x="1717696" y="3137786"/>
            <a:ext cx="317455" cy="746402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71" y="1774165"/>
            <a:ext cx="849857" cy="40573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96" y="2390786"/>
            <a:ext cx="893993" cy="247367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743878" y="1494597"/>
            <a:ext cx="41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sp>
        <p:nvSpPr>
          <p:cNvPr id="19" name="Elipse 18"/>
          <p:cNvSpPr>
            <a:spLocks noChangeAspect="1"/>
          </p:cNvSpPr>
          <p:nvPr/>
        </p:nvSpPr>
        <p:spPr>
          <a:xfrm rot="16200000">
            <a:off x="796248" y="4281002"/>
            <a:ext cx="2114549" cy="2114549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>
            <a:spLocks noChangeAspect="1"/>
          </p:cNvSpPr>
          <p:nvPr/>
        </p:nvSpPr>
        <p:spPr>
          <a:xfrm rot="16200000">
            <a:off x="1061522" y="4546277"/>
            <a:ext cx="1584000" cy="158400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 rot="16200000">
            <a:off x="711367" y="4872518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Armazenamento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Divisa 22"/>
          <p:cNvSpPr/>
          <p:nvPr/>
        </p:nvSpPr>
        <p:spPr>
          <a:xfrm rot="5400000">
            <a:off x="1452743" y="4144845"/>
            <a:ext cx="847360" cy="317456"/>
          </a:xfrm>
          <a:prstGeom prst="chevron">
            <a:avLst>
              <a:gd name="adj" fmla="val 46831"/>
            </a:avLst>
          </a:prstGeom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9" y="4947847"/>
            <a:ext cx="1037546" cy="348897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1686657" y="4642716"/>
            <a:ext cx="41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1717695" y="5497581"/>
            <a:ext cx="106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Tag</a:t>
            </a:r>
          </a:p>
        </p:txBody>
      </p:sp>
      <p:sp>
        <p:nvSpPr>
          <p:cNvPr id="27" name="Elipse 26"/>
          <p:cNvSpPr>
            <a:spLocks noChangeAspect="1"/>
          </p:cNvSpPr>
          <p:nvPr/>
        </p:nvSpPr>
        <p:spPr>
          <a:xfrm>
            <a:off x="3554735" y="1007005"/>
            <a:ext cx="5286373" cy="5286372"/>
          </a:xfrm>
          <a:prstGeom prst="ellipse">
            <a:avLst/>
          </a:prstGeom>
          <a:solidFill>
            <a:srgbClr val="C000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Elipse 27"/>
          <p:cNvSpPr>
            <a:spLocks noChangeAspect="1"/>
          </p:cNvSpPr>
          <p:nvPr/>
        </p:nvSpPr>
        <p:spPr>
          <a:xfrm>
            <a:off x="3857576" y="1273175"/>
            <a:ext cx="4706561" cy="4793782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4376223" y="1165153"/>
            <a:ext cx="3643393" cy="23287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20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Integração Contínua - Jenkins</a:t>
            </a:r>
            <a:endParaRPr lang="pt-BR" sz="2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Divisa 30"/>
          <p:cNvSpPr/>
          <p:nvPr/>
        </p:nvSpPr>
        <p:spPr>
          <a:xfrm rot="20021795">
            <a:off x="3260190" y="4427747"/>
            <a:ext cx="1028416" cy="332946"/>
          </a:xfrm>
          <a:prstGeom prst="chevron">
            <a:avLst>
              <a:gd name="adj" fmla="val 46831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Conector fora de Página 31"/>
          <p:cNvSpPr/>
          <p:nvPr/>
        </p:nvSpPr>
        <p:spPr>
          <a:xfrm rot="14660687">
            <a:off x="2802428" y="4552301"/>
            <a:ext cx="317455" cy="839333"/>
          </a:xfrm>
          <a:prstGeom prst="flowChartOffpageConnector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CaixaDeTexto 36"/>
          <p:cNvSpPr txBox="1"/>
          <p:nvPr/>
        </p:nvSpPr>
        <p:spPr>
          <a:xfrm>
            <a:off x="4309134" y="2641296"/>
            <a:ext cx="41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</a:t>
            </a:r>
          </a:p>
        </p:txBody>
      </p:sp>
      <p:sp>
        <p:nvSpPr>
          <p:cNvPr id="40" name="Elipse 39"/>
          <p:cNvSpPr>
            <a:spLocks noChangeAspect="1"/>
          </p:cNvSpPr>
          <p:nvPr/>
        </p:nvSpPr>
        <p:spPr>
          <a:xfrm>
            <a:off x="9610344" y="2268513"/>
            <a:ext cx="2114549" cy="2091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>
            <a:spLocks noChangeAspect="1"/>
          </p:cNvSpPr>
          <p:nvPr/>
        </p:nvSpPr>
        <p:spPr>
          <a:xfrm>
            <a:off x="9875618" y="2533786"/>
            <a:ext cx="1584000" cy="15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>
            <a:off x="9938939" y="2446550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10463905" y="2567716"/>
            <a:ext cx="417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89" y="3051511"/>
            <a:ext cx="841476" cy="490180"/>
          </a:xfrm>
          <a:prstGeom prst="rect">
            <a:avLst/>
          </a:prstGeom>
        </p:spPr>
      </p:pic>
      <p:sp>
        <p:nvSpPr>
          <p:cNvPr id="54" name="Elipse 53"/>
          <p:cNvSpPr>
            <a:spLocks noChangeAspect="1"/>
          </p:cNvSpPr>
          <p:nvPr/>
        </p:nvSpPr>
        <p:spPr>
          <a:xfrm>
            <a:off x="5385143" y="1345404"/>
            <a:ext cx="1427320" cy="142732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/>
          <p:cNvSpPr/>
          <p:nvPr/>
        </p:nvSpPr>
        <p:spPr>
          <a:xfrm>
            <a:off x="5578124" y="1485377"/>
            <a:ext cx="998008" cy="628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881899"/>
              </a:avLst>
            </a:prstTxWarp>
            <a:spAutoFit/>
          </a:bodyPr>
          <a:lstStyle/>
          <a:p>
            <a:pPr algn="ctr"/>
            <a:r>
              <a:rPr lang="pt-BR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Qualidade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5569589" y="1523888"/>
            <a:ext cx="1069200" cy="1091327"/>
            <a:chOff x="6358401" y="1851802"/>
            <a:chExt cx="1069200" cy="1091327"/>
          </a:xfrm>
        </p:grpSpPr>
        <p:sp>
          <p:nvSpPr>
            <p:cNvPr id="55" name="Elipse 54"/>
            <p:cNvSpPr>
              <a:spLocks noChangeAspect="1"/>
            </p:cNvSpPr>
            <p:nvPr/>
          </p:nvSpPr>
          <p:spPr>
            <a:xfrm>
              <a:off x="6358401" y="1873929"/>
              <a:ext cx="1069200" cy="1069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7" name="CaixaDeTexto 56"/>
            <p:cNvSpPr txBox="1"/>
            <p:nvPr/>
          </p:nvSpPr>
          <p:spPr>
            <a:xfrm>
              <a:off x="6672479" y="1851802"/>
              <a:ext cx="4175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4</a:t>
              </a:r>
              <a:r>
                <a:rPr lang="pt-BR" sz="16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.</a:t>
              </a:r>
            </a:p>
          </p:txBody>
        </p:sp>
        <p:pic>
          <p:nvPicPr>
            <p:cNvPr id="58" name="Imagem 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3837" y="2153710"/>
              <a:ext cx="615096" cy="597005"/>
            </a:xfrm>
            <a:prstGeom prst="rect">
              <a:avLst/>
            </a:prstGeom>
          </p:spPr>
        </p:pic>
      </p:grpSp>
      <p:grpSp>
        <p:nvGrpSpPr>
          <p:cNvPr id="6" name="Agrupar 5"/>
          <p:cNvGrpSpPr/>
          <p:nvPr/>
        </p:nvGrpSpPr>
        <p:grpSpPr>
          <a:xfrm>
            <a:off x="5385143" y="4412686"/>
            <a:ext cx="1427320" cy="1427320"/>
            <a:chOff x="6582748" y="4163978"/>
            <a:chExt cx="1427320" cy="1427320"/>
          </a:xfrm>
        </p:grpSpPr>
        <p:sp>
          <p:nvSpPr>
            <p:cNvPr id="45" name="Elipse 44"/>
            <p:cNvSpPr>
              <a:spLocks noChangeAspect="1"/>
            </p:cNvSpPr>
            <p:nvPr/>
          </p:nvSpPr>
          <p:spPr>
            <a:xfrm>
              <a:off x="6582748" y="4163978"/>
              <a:ext cx="1427320" cy="142732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Elipse 45"/>
            <p:cNvSpPr>
              <a:spLocks noChangeAspect="1"/>
            </p:cNvSpPr>
            <p:nvPr/>
          </p:nvSpPr>
          <p:spPr>
            <a:xfrm>
              <a:off x="6748745" y="4367417"/>
              <a:ext cx="1069200" cy="1082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Retângulo 46"/>
            <p:cNvSpPr/>
            <p:nvPr/>
          </p:nvSpPr>
          <p:spPr>
            <a:xfrm>
              <a:off x="6797404" y="4283904"/>
              <a:ext cx="998008" cy="628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ArchUp">
                <a:avLst>
                  <a:gd name="adj" fmla="val 8881899"/>
                </a:avLst>
              </a:prstTxWarp>
              <a:spAutoFit/>
            </a:bodyPr>
            <a:lstStyle/>
            <a:p>
              <a:pPr algn="ctr"/>
              <a:r>
                <a:rPr lang="pt-BR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Versionamento</a:t>
              </a:r>
              <a:endParaRPr lang="pt-BR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48" name="CaixaDeTexto 47"/>
          <p:cNvSpPr txBox="1"/>
          <p:nvPr/>
        </p:nvSpPr>
        <p:spPr>
          <a:xfrm>
            <a:off x="5900162" y="4621275"/>
            <a:ext cx="417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93" y="5157168"/>
            <a:ext cx="815234" cy="191820"/>
          </a:xfrm>
          <a:prstGeom prst="rect">
            <a:avLst/>
          </a:prstGeom>
        </p:spPr>
      </p:pic>
      <p:sp>
        <p:nvSpPr>
          <p:cNvPr id="61" name="Seta para a Direita Listrada 60"/>
          <p:cNvSpPr/>
          <p:nvPr/>
        </p:nvSpPr>
        <p:spPr>
          <a:xfrm rot="19078074">
            <a:off x="4711985" y="2200308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Seta para a Direita Listrada 61"/>
          <p:cNvSpPr/>
          <p:nvPr/>
        </p:nvSpPr>
        <p:spPr>
          <a:xfrm rot="8310464">
            <a:off x="6834101" y="4408143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Seta para a Direita Listrada 62"/>
          <p:cNvSpPr/>
          <p:nvPr/>
        </p:nvSpPr>
        <p:spPr>
          <a:xfrm rot="13189920">
            <a:off x="4712179" y="4213343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Fluxograma: Conector fora de Página 64"/>
          <p:cNvSpPr/>
          <p:nvPr/>
        </p:nvSpPr>
        <p:spPr>
          <a:xfrm rot="16200000">
            <a:off x="8653227" y="3025235"/>
            <a:ext cx="314410" cy="801437"/>
          </a:xfrm>
          <a:prstGeom prst="flowChartOffpageConnector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6" name="Divisa 65"/>
          <p:cNvSpPr/>
          <p:nvPr/>
        </p:nvSpPr>
        <p:spPr>
          <a:xfrm>
            <a:off x="9211151" y="3276311"/>
            <a:ext cx="861766" cy="314411"/>
          </a:xfrm>
          <a:prstGeom prst="chevron">
            <a:avLst>
              <a:gd name="adj" fmla="val 49085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2" name="Imagem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2197" y="2361244"/>
            <a:ext cx="632502" cy="291924"/>
          </a:xfrm>
          <a:prstGeom prst="rect">
            <a:avLst/>
          </a:prstGeom>
        </p:spPr>
      </p:pic>
      <p:pic>
        <p:nvPicPr>
          <p:cNvPr id="73" name="Picture 10" descr="Resultado de image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45" y="2774717"/>
            <a:ext cx="1183458" cy="27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AutoShape 4" descr="Resultado de imagem para tag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5" name="AutoShape 13" descr="Resultado de imagem para tag png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7376" name="Picture 32" descr="Resultado de imagem para tags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59" y="5412077"/>
            <a:ext cx="403048" cy="4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Agrupar 10"/>
          <p:cNvGrpSpPr/>
          <p:nvPr/>
        </p:nvGrpSpPr>
        <p:grpSpPr>
          <a:xfrm>
            <a:off x="4062467" y="2873582"/>
            <a:ext cx="1145175" cy="1255133"/>
            <a:chOff x="4018144" y="2759663"/>
            <a:chExt cx="1583732" cy="1847171"/>
          </a:xfrm>
        </p:grpSpPr>
        <p:grpSp>
          <p:nvGrpSpPr>
            <p:cNvPr id="33" name="Agrupar 32"/>
            <p:cNvGrpSpPr/>
            <p:nvPr/>
          </p:nvGrpSpPr>
          <p:grpSpPr>
            <a:xfrm>
              <a:off x="4018144" y="3132343"/>
              <a:ext cx="1583732" cy="1474491"/>
              <a:chOff x="3186112" y="3744051"/>
              <a:chExt cx="2900281" cy="2328136"/>
            </a:xfrm>
          </p:grpSpPr>
          <p:pic>
            <p:nvPicPr>
              <p:cNvPr id="34" name="Imagem 3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6112" y="3744051"/>
                <a:ext cx="2563047" cy="2328136"/>
              </a:xfrm>
              <a:prstGeom prst="rect">
                <a:avLst/>
              </a:prstGeom>
            </p:spPr>
          </p:pic>
          <p:pic>
            <p:nvPicPr>
              <p:cNvPr id="35" name="Imagem 34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8618" y="4248875"/>
                <a:ext cx="1247775" cy="485775"/>
              </a:xfrm>
              <a:prstGeom prst="rect">
                <a:avLst/>
              </a:prstGeom>
            </p:spPr>
          </p:pic>
          <p:pic>
            <p:nvPicPr>
              <p:cNvPr id="36" name="Picture 2" descr="FGTS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4895316" y="3847498"/>
                <a:ext cx="1134378" cy="401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93" name="Picture 32" descr="Resultado de imagem para tags 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840" y="2759663"/>
              <a:ext cx="403048" cy="403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386" name="Picture 42" descr="Resultado de imagem para versionament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19" y="2741277"/>
            <a:ext cx="777396" cy="3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32" descr="Resultado de imagem para tags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26" y="4206551"/>
            <a:ext cx="403048" cy="403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2" descr="Resultado de imagem para versionament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105" y="3230485"/>
            <a:ext cx="777396" cy="3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aixaDeTexto 75"/>
          <p:cNvSpPr txBox="1"/>
          <p:nvPr/>
        </p:nvSpPr>
        <p:spPr>
          <a:xfrm>
            <a:off x="5759839" y="3598101"/>
            <a:ext cx="1063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V.E.C</a:t>
            </a:r>
          </a:p>
        </p:txBody>
      </p:sp>
      <p:sp>
        <p:nvSpPr>
          <p:cNvPr id="77" name="Elipse 76"/>
          <p:cNvSpPr>
            <a:spLocks noChangeAspect="1"/>
          </p:cNvSpPr>
          <p:nvPr/>
        </p:nvSpPr>
        <p:spPr>
          <a:xfrm>
            <a:off x="6993423" y="2766288"/>
            <a:ext cx="1427320" cy="142732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/>
          <p:cNvSpPr/>
          <p:nvPr/>
        </p:nvSpPr>
        <p:spPr>
          <a:xfrm>
            <a:off x="7186404" y="2906261"/>
            <a:ext cx="998008" cy="628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881899"/>
              </a:avLst>
            </a:prstTxWarp>
            <a:spAutoFit/>
          </a:bodyPr>
          <a:lstStyle/>
          <a:p>
            <a:pPr algn="ctr"/>
            <a:r>
              <a:rPr lang="pt-BR" sz="1600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Testes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Elipse 79"/>
          <p:cNvSpPr>
            <a:spLocks noChangeAspect="1"/>
          </p:cNvSpPr>
          <p:nvPr/>
        </p:nvSpPr>
        <p:spPr>
          <a:xfrm>
            <a:off x="7177869" y="2966899"/>
            <a:ext cx="1069200" cy="10692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1" name="CaixaDeTexto 80"/>
          <p:cNvSpPr txBox="1"/>
          <p:nvPr/>
        </p:nvSpPr>
        <p:spPr>
          <a:xfrm>
            <a:off x="7491947" y="2944772"/>
            <a:ext cx="4175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</a:t>
            </a:r>
          </a:p>
        </p:txBody>
      </p:sp>
      <p:sp>
        <p:nvSpPr>
          <p:cNvPr id="83" name="Seta para a Direita Listrada 82"/>
          <p:cNvSpPr/>
          <p:nvPr/>
        </p:nvSpPr>
        <p:spPr>
          <a:xfrm rot="2664945">
            <a:off x="6873060" y="2229491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7445" name="Picture 101" descr="Resultado de imagem para Junit 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66" y="3077157"/>
            <a:ext cx="899833" cy="899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tângulo 18"/>
          <p:cNvSpPr>
            <a:spLocks noChangeArrowheads="1"/>
          </p:cNvSpPr>
          <p:nvPr/>
        </p:nvSpPr>
        <p:spPr bwMode="auto">
          <a:xfrm>
            <a:off x="307975" y="159020"/>
            <a:ext cx="1001805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GCS: Integração Contínua e Controle de Versão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8" name="Imagem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9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1"/>
          <p:cNvSpPr>
            <a:spLocks noChangeArrowheads="1"/>
          </p:cNvSpPr>
          <p:nvPr/>
        </p:nvSpPr>
        <p:spPr bwMode="auto">
          <a:xfrm>
            <a:off x="248559" y="292884"/>
            <a:ext cx="7189304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GCS: Controle de Mudanças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756122" y="1276082"/>
            <a:ext cx="370957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Matriz de Responsabilidade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89" y="1803425"/>
            <a:ext cx="10022806" cy="180580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82726" y="3739069"/>
            <a:ext cx="370957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Nota de Release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10" name="Imagem 9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94" y="4322842"/>
            <a:ext cx="3180421" cy="213034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674394" y="3762163"/>
            <a:ext cx="370957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Controle de Evolução de Código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4939" y="4322842"/>
            <a:ext cx="3533892" cy="2304712"/>
          </a:xfrm>
          <a:prstGeom prst="rect">
            <a:avLst/>
          </a:prstGeom>
        </p:spPr>
      </p:pic>
      <p:sp>
        <p:nvSpPr>
          <p:cNvPr id="17" name="AutoShape 6" descr="Resultado de imagem para under constructio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938" y="4805491"/>
            <a:ext cx="1822063" cy="18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2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18"/>
          <p:cNvSpPr>
            <a:spLocks noChangeArrowheads="1"/>
          </p:cNvSpPr>
          <p:nvPr/>
        </p:nvSpPr>
        <p:spPr bwMode="auto">
          <a:xfrm>
            <a:off x="283430" y="177605"/>
            <a:ext cx="1103505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Qualidade do </a:t>
            </a: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Código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916817" y="3479606"/>
            <a:ext cx="4493249" cy="86979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"/>
                <a:ea typeface="+mn-ea"/>
                <a:cs typeface="Futura"/>
              </a:rPr>
              <a:t>Unitários</a:t>
            </a:r>
            <a:endParaRPr kumimoji="0" lang="pt-BR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"/>
              <a:ea typeface="+mn-ea"/>
              <a:cs typeface="Futura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916818" y="4484282"/>
            <a:ext cx="4493249" cy="869795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"/>
                <a:ea typeface="+mn-ea"/>
                <a:cs typeface="Futura"/>
              </a:rPr>
              <a:t>Integração</a:t>
            </a:r>
            <a:endParaRPr kumimoji="0" lang="pt-BR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"/>
              <a:ea typeface="+mn-ea"/>
              <a:cs typeface="Futura"/>
            </a:endParaRPr>
          </a:p>
        </p:txBody>
      </p:sp>
      <p:sp>
        <p:nvSpPr>
          <p:cNvPr id="9" name="Retângulo 8">
            <a:hlinkClick r:id="rId2" action="ppaction://hlinkfile"/>
          </p:cNvPr>
          <p:cNvSpPr/>
          <p:nvPr/>
        </p:nvSpPr>
        <p:spPr>
          <a:xfrm>
            <a:off x="916818" y="2488762"/>
            <a:ext cx="4493249" cy="869796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small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Futura"/>
                <a:ea typeface="+mn-ea"/>
                <a:cs typeface="Futura"/>
              </a:rPr>
              <a:t>Funcional</a:t>
            </a:r>
            <a:endParaRPr kumimoji="0" lang="pt-BR" sz="240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Futura"/>
              <a:ea typeface="+mn-ea"/>
              <a:cs typeface="Futura"/>
            </a:endParaRPr>
          </a:p>
        </p:txBody>
      </p:sp>
      <p:sp>
        <p:nvSpPr>
          <p:cNvPr id="3" name="Chave Direita 2"/>
          <p:cNvSpPr/>
          <p:nvPr/>
        </p:nvSpPr>
        <p:spPr>
          <a:xfrm>
            <a:off x="5863460" y="3449397"/>
            <a:ext cx="360000" cy="1910808"/>
          </a:xfrm>
          <a:prstGeom prst="rightBrace">
            <a:avLst>
              <a:gd name="adj1" fmla="val 8333"/>
              <a:gd name="adj2" fmla="val 51751"/>
            </a:avLst>
          </a:prstGeom>
          <a:ln w="53975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974" y="3726469"/>
            <a:ext cx="1949647" cy="757813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>
            <a:off x="5820937" y="2966467"/>
            <a:ext cx="360000" cy="0"/>
          </a:xfrm>
          <a:prstGeom prst="straightConnector1">
            <a:avLst/>
          </a:prstGeom>
          <a:ln w="5397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9157063" y="1649098"/>
            <a:ext cx="2717074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Bibliotecas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853" y="2514150"/>
            <a:ext cx="1168001" cy="95711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688" l="4865" r="98378">
                        <a14:foregroundMark x1="12432" y1="12139" x2="12432" y2="9249"/>
                        <a14:foregroundMark x1="20541" y1="8671" x2="20541" y2="6358"/>
                        <a14:backgroundMark x1="33514" y1="3468" x2="30811" y2="2312"/>
                        <a14:backgroundMark x1="12973" y1="2312" x2="14595" y2="1156"/>
                        <a14:backgroundMark x1="17297" y1="1156" x2="16216" y2="17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813" y="4014010"/>
            <a:ext cx="1433020" cy="1340067"/>
          </a:xfrm>
          <a:prstGeom prst="rect">
            <a:avLst/>
          </a:prstGeom>
        </p:spPr>
      </p:pic>
      <p:sp>
        <p:nvSpPr>
          <p:cNvPr id="23" name="CaixaDeTexto 22"/>
          <p:cNvSpPr txBox="1"/>
          <p:nvPr/>
        </p:nvSpPr>
        <p:spPr>
          <a:xfrm>
            <a:off x="6348549" y="1649098"/>
            <a:ext cx="2415516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Atores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10335992" y="4437393"/>
            <a:ext cx="4411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+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916817" y="1692639"/>
            <a:ext cx="4493249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rtlCol="0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Camadas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9974" y="4860360"/>
            <a:ext cx="1755269" cy="56843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pic>
        <p:nvPicPr>
          <p:cNvPr id="24" name="Picture 131" descr="3D rendem de Morph Homem que procurara com lupa Foto gratuit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 flipH="1">
            <a:off x="7079834" y="2444133"/>
            <a:ext cx="882136" cy="1292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179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44062" y="2601362"/>
            <a:ext cx="8721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charset="0"/>
                <a:ea typeface="+mn-ea"/>
                <a:cs typeface="Arial" charset="0"/>
              </a:rPr>
              <a:t> </a:t>
            </a: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pt-BR" sz="1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76" name="Retângulo 18"/>
          <p:cNvSpPr>
            <a:spLocks noChangeArrowheads="1"/>
          </p:cNvSpPr>
          <p:nvPr/>
        </p:nvSpPr>
        <p:spPr bwMode="auto">
          <a:xfrm>
            <a:off x="283430" y="177605"/>
            <a:ext cx="1103505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Qualidade do </a:t>
            </a: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Código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77" name="Imagem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1362"/>
            <a:ext cx="11954107" cy="3375564"/>
          </a:xfrm>
          <a:prstGeom prst="rect">
            <a:avLst/>
          </a:prstGeom>
        </p:spPr>
      </p:pic>
      <p:sp>
        <p:nvSpPr>
          <p:cNvPr id="78" name="Retângulo 77"/>
          <p:cNvSpPr/>
          <p:nvPr/>
        </p:nvSpPr>
        <p:spPr>
          <a:xfrm>
            <a:off x="1546589" y="2024605"/>
            <a:ext cx="773122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b="1" cap="small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Relatório por Sprints de Qualidade de Software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1128917" y="5642389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i="1" dirty="0" smtClean="0">
                <a:hlinkClick r:id="rId4" action="ppaction://hlinkfile"/>
              </a:rPr>
              <a:t>Sonar</a:t>
            </a:r>
            <a:endParaRPr lang="pt-BR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696999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402" y="4590634"/>
            <a:ext cx="3745136" cy="2047540"/>
          </a:xfrm>
          <a:prstGeom prst="rect">
            <a:avLst/>
          </a:prstGeom>
        </p:spPr>
      </p:pic>
      <p:sp>
        <p:nvSpPr>
          <p:cNvPr id="5" name="Retângulo 18"/>
          <p:cNvSpPr>
            <a:spLocks noChangeArrowheads="1"/>
          </p:cNvSpPr>
          <p:nvPr/>
        </p:nvSpPr>
        <p:spPr bwMode="auto">
          <a:xfrm>
            <a:off x="283430" y="177605"/>
            <a:ext cx="1103505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Disseminação Conhecimento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402" y="1547267"/>
            <a:ext cx="3482407" cy="277384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121386" y="4490274"/>
            <a:ext cx="4853977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Laboratório Testes Funcionais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064682" y="1232252"/>
            <a:ext cx="4910682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Apresentação de Metas de Qualidade de Código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12" name="Imagem 11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237" y="1606660"/>
            <a:ext cx="3442685" cy="4474789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304384" y="1232252"/>
            <a:ext cx="4010538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Portal de Arquitetura (WIKI)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82674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18"/>
          <p:cNvSpPr>
            <a:spLocks noChangeArrowheads="1"/>
          </p:cNvSpPr>
          <p:nvPr/>
        </p:nvSpPr>
        <p:spPr bwMode="auto">
          <a:xfrm>
            <a:off x="283430" y="177605"/>
            <a:ext cx="1103505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Melhoria de Processos com a CEPTIRJ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1248477" y="1500156"/>
            <a:ext cx="2772004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System Team </a:t>
            </a:r>
            <a:r>
              <a:rPr lang="pt-BR" sz="1600" cap="small" dirty="0" smtClean="0">
                <a:solidFill>
                  <a:schemeClr val="bg1"/>
                </a:solidFill>
                <a:latin typeface="Futura"/>
                <a:cs typeface="Futura"/>
              </a:rPr>
              <a:t>&lt;=&gt;</a:t>
            </a:r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 CEPTIRJ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74" y="1899410"/>
            <a:ext cx="4041852" cy="419005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5995640" y="141604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 </a:t>
            </a:r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897" y="1899410"/>
            <a:ext cx="3331093" cy="2273116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276897" y="1500156"/>
            <a:ext cx="4253082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Velocidade de Implantação de Artefatos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6244426" y="4495166"/>
            <a:ext cx="5041591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Tempo de Resposta em manutenções emergências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6444165" y="5098885"/>
            <a:ext cx="35600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GCS: Hotfix</a:t>
            </a:r>
            <a:endParaRPr lang="pt-BR" sz="2000" b="1" dirty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1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Novo Contrato BRQ: </a:t>
            </a:r>
          </a:p>
          <a:p>
            <a:r>
              <a:rPr lang="pt-BR" sz="2000" b="1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	</a:t>
            </a:r>
            <a:r>
              <a:rPr lang="pt-BR" sz="2000" b="1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- Profissional </a:t>
            </a:r>
            <a:r>
              <a:rPr lang="pt-BR" sz="2000" b="1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24 por 7 </a:t>
            </a:r>
          </a:p>
        </p:txBody>
      </p:sp>
    </p:spTree>
    <p:extLst>
      <p:ext uri="{BB962C8B-B14F-4D97-AF65-F5344CB8AC3E}">
        <p14:creationId xmlns:p14="http://schemas.microsoft.com/office/powerpoint/2010/main" val="282038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178" y="1436222"/>
            <a:ext cx="2387173" cy="194673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461" y="4361302"/>
            <a:ext cx="3313138" cy="1993093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46797" y="3841071"/>
            <a:ext cx="5041591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Alinhamento com Safe : System Team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8" name="Retângulo 18"/>
          <p:cNvSpPr>
            <a:spLocks noChangeArrowheads="1"/>
          </p:cNvSpPr>
          <p:nvPr/>
        </p:nvSpPr>
        <p:spPr bwMode="auto">
          <a:xfrm>
            <a:off x="283430" y="177605"/>
            <a:ext cx="11035057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Melhoria Continuada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94843" y="1491771"/>
            <a:ext cx="123323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Princípios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056" y="1678975"/>
            <a:ext cx="5268053" cy="309635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29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3177664" y="2921168"/>
            <a:ext cx="5487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Obrigado pela atenção!</a:t>
            </a:r>
            <a:endParaRPr lang="pt-BR" sz="36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2388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"/>
          <p:cNvSpPr>
            <a:spLocks noChangeArrowheads="1"/>
          </p:cNvSpPr>
          <p:nvPr/>
        </p:nvSpPr>
        <p:spPr bwMode="auto">
          <a:xfrm>
            <a:off x="248559" y="292884"/>
            <a:ext cx="4167324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Contextualização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04" y="2408073"/>
            <a:ext cx="1675937" cy="936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428408" y="4482098"/>
            <a:ext cx="1788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Criação novo padrão Visual</a:t>
            </a: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540725" y="3891775"/>
            <a:ext cx="109178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lipse 12"/>
          <p:cNvSpPr/>
          <p:nvPr/>
        </p:nvSpPr>
        <p:spPr>
          <a:xfrm>
            <a:off x="936702" y="3780263"/>
            <a:ext cx="243942" cy="2341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3362082" y="3774687"/>
            <a:ext cx="243942" cy="2341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711897" y="2391474"/>
            <a:ext cx="1788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Necessidade de Revisitar a Arquitetura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851" y="4356214"/>
            <a:ext cx="1630403" cy="840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0" name="Conector reto 19"/>
          <p:cNvCxnSpPr>
            <a:stCxn id="13" idx="0"/>
            <a:endCxn id="5" idx="2"/>
          </p:cNvCxnSpPr>
          <p:nvPr/>
        </p:nvCxnSpPr>
        <p:spPr>
          <a:xfrm flipV="1">
            <a:off x="1058673" y="3344648"/>
            <a:ext cx="0" cy="435615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5" idx="4"/>
            <a:endCxn id="18" idx="0"/>
          </p:cNvCxnSpPr>
          <p:nvPr/>
        </p:nvCxnSpPr>
        <p:spPr>
          <a:xfrm>
            <a:off x="3484053" y="4008862"/>
            <a:ext cx="0" cy="347352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Imagem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2393" y="2408073"/>
            <a:ext cx="1494078" cy="9395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9" name="CaixaDeTexto 28"/>
          <p:cNvSpPr txBox="1"/>
          <p:nvPr/>
        </p:nvSpPr>
        <p:spPr>
          <a:xfrm>
            <a:off x="5309506" y="4327391"/>
            <a:ext cx="1788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Inovações Tecnológica</a:t>
            </a:r>
          </a:p>
          <a:p>
            <a:endParaRPr lang="pt-BR" sz="1600" b="1" cap="small" dirty="0" smtClean="0">
              <a:solidFill>
                <a:srgbClr val="0070C0"/>
              </a:solidFill>
              <a:latin typeface="Futura"/>
              <a:cs typeface="Futu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Jboss 7.0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Java 8.0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JSF </a:t>
            </a: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2.2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GIT</a:t>
            </a:r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  <a:p>
            <a:endParaRPr lang="pt-BR" sz="1600" b="1" cap="small" dirty="0" smtClean="0">
              <a:solidFill>
                <a:srgbClr val="0070C0"/>
              </a:solidFill>
              <a:latin typeface="Futura"/>
              <a:cs typeface="Futura"/>
            </a:endParaRPr>
          </a:p>
          <a:p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5787461" y="3743256"/>
            <a:ext cx="243942" cy="2341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reto 33"/>
          <p:cNvCxnSpPr>
            <a:stCxn id="30" idx="0"/>
            <a:endCxn id="28" idx="2"/>
          </p:cNvCxnSpPr>
          <p:nvPr/>
        </p:nvCxnSpPr>
        <p:spPr>
          <a:xfrm flipV="1">
            <a:off x="5909432" y="3347585"/>
            <a:ext cx="0" cy="395671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/>
          <p:cNvSpPr txBox="1"/>
          <p:nvPr/>
        </p:nvSpPr>
        <p:spPr>
          <a:xfrm>
            <a:off x="7578493" y="15461"/>
            <a:ext cx="1788253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u="sng" cap="small" dirty="0" smtClean="0">
                <a:solidFill>
                  <a:srgbClr val="0070C0"/>
                </a:solidFill>
                <a:latin typeface="Futura"/>
                <a:cs typeface="Futura"/>
              </a:rPr>
              <a:t>2016</a:t>
            </a:r>
          </a:p>
          <a:p>
            <a:pPr algn="ctr"/>
            <a:endParaRPr lang="pt-BR" sz="600" b="1" u="sng" cap="small" dirty="0">
              <a:solidFill>
                <a:srgbClr val="0070C0"/>
              </a:solidFill>
              <a:latin typeface="Futura"/>
              <a:cs typeface="Futur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SIFUG</a:t>
            </a:r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SIDFG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SICTF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SIOFG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SIRFG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COMMON</a:t>
            </a:r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9100894" y="3742906"/>
            <a:ext cx="243942" cy="23417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0" name="Conector reto 39"/>
          <p:cNvCxnSpPr>
            <a:stCxn id="39" idx="4"/>
            <a:endCxn id="66" idx="0"/>
          </p:cNvCxnSpPr>
          <p:nvPr/>
        </p:nvCxnSpPr>
        <p:spPr>
          <a:xfrm>
            <a:off x="9222865" y="3977081"/>
            <a:ext cx="0" cy="70108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tângulo 43"/>
          <p:cNvSpPr/>
          <p:nvPr/>
        </p:nvSpPr>
        <p:spPr>
          <a:xfrm>
            <a:off x="9100894" y="-23012"/>
            <a:ext cx="198295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	</a:t>
            </a:r>
            <a:r>
              <a:rPr lang="pt-BR" sz="1600" b="1" u="sng" cap="small" dirty="0" smtClean="0">
                <a:solidFill>
                  <a:srgbClr val="0070C0"/>
                </a:solidFill>
                <a:latin typeface="Futura"/>
                <a:cs typeface="Futura"/>
              </a:rPr>
              <a:t>2017</a:t>
            </a:r>
          </a:p>
          <a:p>
            <a:endParaRPr lang="pt-BR" sz="600" b="1" u="sng" cap="small" dirty="0" smtClean="0">
              <a:solidFill>
                <a:srgbClr val="0070C0"/>
              </a:solidFill>
              <a:latin typeface="Futura"/>
              <a:cs typeface="Futur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SIFUG</a:t>
            </a:r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SIDFG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SICTF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SIOFG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SIRFG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MIGR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SIRMO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GUIA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RELATORIOS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SECURITY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SISGR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SPF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>
                <a:solidFill>
                  <a:srgbClr val="0070C0"/>
                </a:solidFill>
                <a:latin typeface="Futura"/>
                <a:cs typeface="Futura"/>
              </a:rPr>
              <a:t>UTIL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b="1" cap="small" dirty="0" smtClean="0">
                <a:solidFill>
                  <a:srgbClr val="0070C0"/>
                </a:solidFill>
                <a:latin typeface="Futura"/>
                <a:cs typeface="Futura"/>
              </a:rPr>
              <a:t>TEMPLATE</a:t>
            </a:r>
            <a:endParaRPr lang="pt-BR" sz="1600" b="1" cap="small" dirty="0">
              <a:solidFill>
                <a:srgbClr val="0070C0"/>
              </a:solidFill>
              <a:latin typeface="Futura"/>
              <a:cs typeface="Futura"/>
            </a:endParaRPr>
          </a:p>
        </p:txBody>
      </p:sp>
      <p:pic>
        <p:nvPicPr>
          <p:cNvPr id="66" name="Imagem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774" y="4678165"/>
            <a:ext cx="3622182" cy="16689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334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4" y="1123148"/>
            <a:ext cx="6633922" cy="3415398"/>
          </a:xfrm>
          <a:prstGeom prst="rect">
            <a:avLst/>
          </a:prstGeom>
          <a:noFill/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560" y="593845"/>
            <a:ext cx="7278440" cy="4474004"/>
          </a:xfrm>
          <a:prstGeom prst="rect">
            <a:avLst/>
          </a:prstGeom>
        </p:spPr>
      </p:pic>
      <p:sp>
        <p:nvSpPr>
          <p:cNvPr id="9" name="Retângulo 1"/>
          <p:cNvSpPr>
            <a:spLocks noChangeArrowheads="1"/>
          </p:cNvSpPr>
          <p:nvPr/>
        </p:nvSpPr>
        <p:spPr bwMode="auto">
          <a:xfrm>
            <a:off x="248559" y="292884"/>
            <a:ext cx="4167324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Evolução!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958" y="1654814"/>
            <a:ext cx="8784272" cy="4471639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 flipH="1">
            <a:off x="4078937" y="3890633"/>
            <a:ext cx="2629509" cy="759426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 Desenvolvimento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5150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98AB221-8231-407A-9856-94D663BB2DE7}"/>
              </a:ext>
            </a:extLst>
          </p:cNvPr>
          <p:cNvSpPr/>
          <p:nvPr/>
        </p:nvSpPr>
        <p:spPr>
          <a:xfrm>
            <a:off x="276194" y="1278073"/>
            <a:ext cx="1875677" cy="33081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2" descr="Imagem relacionada">
            <a:extLst>
              <a:ext uri="{FF2B5EF4-FFF2-40B4-BE49-F238E27FC236}">
                <a16:creationId xmlns:a16="http://schemas.microsoft.com/office/drawing/2014/main" id="{917AAB60-DD0E-4629-B1A5-DB82D7E0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4" y="1884114"/>
            <a:ext cx="1048043" cy="10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sultado de imagem para db2 logo">
            <a:extLst>
              <a:ext uri="{FF2B5EF4-FFF2-40B4-BE49-F238E27FC236}">
                <a16:creationId xmlns:a16="http://schemas.microsoft.com/office/drawing/2014/main" id="{339C1728-15D6-466F-8EE3-00841142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043" y="2458816"/>
            <a:ext cx="524316" cy="5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m para lego icon">
            <a:extLst>
              <a:ext uri="{FF2B5EF4-FFF2-40B4-BE49-F238E27FC236}">
                <a16:creationId xmlns:a16="http://schemas.microsoft.com/office/drawing/2014/main" id="{5CC1EF2C-25CD-4EAE-9734-978E83A4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4" y="3469678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: Cantos Arredondados 7">
            <a:extLst>
              <a:ext uri="{FF2B5EF4-FFF2-40B4-BE49-F238E27FC236}">
                <a16:creationId xmlns:a16="http://schemas.microsoft.com/office/drawing/2014/main" id="{F880A6FD-C54F-4B5A-9B57-0DEDCB19E6F7}"/>
              </a:ext>
            </a:extLst>
          </p:cNvPr>
          <p:cNvSpPr/>
          <p:nvPr/>
        </p:nvSpPr>
        <p:spPr>
          <a:xfrm>
            <a:off x="1106460" y="4033239"/>
            <a:ext cx="575242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SIGR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CE0D512-A10A-4EB3-9FEE-D18EC6147044}"/>
              </a:ext>
            </a:extLst>
          </p:cNvPr>
          <p:cNvSpPr txBox="1"/>
          <p:nvPr/>
        </p:nvSpPr>
        <p:spPr>
          <a:xfrm>
            <a:off x="389495" y="133230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Mainframe</a:t>
            </a:r>
          </a:p>
        </p:txBody>
      </p:sp>
      <p:sp>
        <p:nvSpPr>
          <p:cNvPr id="8" name="Retângulo: Cantos Arredondados 9">
            <a:extLst>
              <a:ext uri="{FF2B5EF4-FFF2-40B4-BE49-F238E27FC236}">
                <a16:creationId xmlns:a16="http://schemas.microsoft.com/office/drawing/2014/main" id="{79DC9298-19F5-4986-B34C-840B2276E005}"/>
              </a:ext>
            </a:extLst>
          </p:cNvPr>
          <p:cNvSpPr/>
          <p:nvPr/>
        </p:nvSpPr>
        <p:spPr>
          <a:xfrm>
            <a:off x="2327887" y="1233882"/>
            <a:ext cx="6000777" cy="3474859"/>
          </a:xfrm>
          <a:prstGeom prst="roundRect">
            <a:avLst>
              <a:gd name="adj" fmla="val 918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8" descr="Resultado de imagem para lego icon">
            <a:extLst>
              <a:ext uri="{FF2B5EF4-FFF2-40B4-BE49-F238E27FC236}">
                <a16:creationId xmlns:a16="http://schemas.microsoft.com/office/drawing/2014/main" id="{F617AECB-F7D9-4F20-90F2-D04A55DB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917" y="3448580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tângulo: Cantos Arredondados 12">
            <a:extLst>
              <a:ext uri="{FF2B5EF4-FFF2-40B4-BE49-F238E27FC236}">
                <a16:creationId xmlns:a16="http://schemas.microsoft.com/office/drawing/2014/main" id="{BA8B5289-B0FC-4666-85B1-BEE6A6DDC5E3}"/>
              </a:ext>
            </a:extLst>
          </p:cNvPr>
          <p:cNvSpPr/>
          <p:nvPr/>
        </p:nvSpPr>
        <p:spPr>
          <a:xfrm>
            <a:off x="3342153" y="4012141"/>
            <a:ext cx="575242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SIGR</a:t>
            </a:r>
          </a:p>
        </p:txBody>
      </p:sp>
      <p:pic>
        <p:nvPicPr>
          <p:cNvPr id="11" name="Picture 10" descr="Resultado de imagem para message broker icons">
            <a:extLst>
              <a:ext uri="{FF2B5EF4-FFF2-40B4-BE49-F238E27FC236}">
                <a16:creationId xmlns:a16="http://schemas.microsoft.com/office/drawing/2014/main" id="{7ABBFBB8-89E4-4413-B232-9777DE94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658" y="3393186"/>
            <a:ext cx="957305" cy="88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: Cantos Arredondados 4">
            <a:extLst>
              <a:ext uri="{FF2B5EF4-FFF2-40B4-BE49-F238E27FC236}">
                <a16:creationId xmlns:a16="http://schemas.microsoft.com/office/drawing/2014/main" id="{30609AE9-FEFB-4659-8A4F-521D566C3E65}"/>
              </a:ext>
            </a:extLst>
          </p:cNvPr>
          <p:cNvSpPr/>
          <p:nvPr/>
        </p:nvSpPr>
        <p:spPr>
          <a:xfrm>
            <a:off x="457298" y="3104717"/>
            <a:ext cx="3530053" cy="1308094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8" descr="Resultado de imagem para lego icon">
            <a:extLst>
              <a:ext uri="{FF2B5EF4-FFF2-40B4-BE49-F238E27FC236}">
                <a16:creationId xmlns:a16="http://schemas.microsoft.com/office/drawing/2014/main" id="{60F6A3AB-874E-4C97-97D6-69DA0B2B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72" y="3400247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tângulo: Cantos Arredondados 16">
            <a:extLst>
              <a:ext uri="{FF2B5EF4-FFF2-40B4-BE49-F238E27FC236}">
                <a16:creationId xmlns:a16="http://schemas.microsoft.com/office/drawing/2014/main" id="{1881F946-342A-4076-9759-11CD2D9FC65A}"/>
              </a:ext>
            </a:extLst>
          </p:cNvPr>
          <p:cNvSpPr/>
          <p:nvPr/>
        </p:nvSpPr>
        <p:spPr>
          <a:xfrm>
            <a:off x="7120937" y="3947216"/>
            <a:ext cx="913371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Security</a:t>
            </a:r>
          </a:p>
        </p:txBody>
      </p:sp>
      <p:pic>
        <p:nvPicPr>
          <p:cNvPr id="15" name="Picture 8" descr="Resultado de imagem para lego icon">
            <a:extLst>
              <a:ext uri="{FF2B5EF4-FFF2-40B4-BE49-F238E27FC236}">
                <a16:creationId xmlns:a16="http://schemas.microsoft.com/office/drawing/2014/main" id="{3855690A-743B-480D-9792-99F9E146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441" y="1958407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: Cantos Arredondados 18">
            <a:extLst>
              <a:ext uri="{FF2B5EF4-FFF2-40B4-BE49-F238E27FC236}">
                <a16:creationId xmlns:a16="http://schemas.microsoft.com/office/drawing/2014/main" id="{55460531-D961-4CD2-A7BD-9FE85D80F328}"/>
              </a:ext>
            </a:extLst>
          </p:cNvPr>
          <p:cNvSpPr/>
          <p:nvPr/>
        </p:nvSpPr>
        <p:spPr>
          <a:xfrm>
            <a:off x="3393245" y="2541590"/>
            <a:ext cx="529527" cy="22378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SPF</a:t>
            </a:r>
          </a:p>
        </p:txBody>
      </p:sp>
      <p:pic>
        <p:nvPicPr>
          <p:cNvPr id="17" name="Picture 8" descr="Resultado de imagem para lego icon">
            <a:extLst>
              <a:ext uri="{FF2B5EF4-FFF2-40B4-BE49-F238E27FC236}">
                <a16:creationId xmlns:a16="http://schemas.microsoft.com/office/drawing/2014/main" id="{5BA64537-0A75-4FEC-A83B-E83E4B2D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047" y="1915217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tângulo: Cantos Arredondados 22">
            <a:extLst>
              <a:ext uri="{FF2B5EF4-FFF2-40B4-BE49-F238E27FC236}">
                <a16:creationId xmlns:a16="http://schemas.microsoft.com/office/drawing/2014/main" id="{EC600B37-92E9-444C-AB1C-AEF7551EAAE9}"/>
              </a:ext>
            </a:extLst>
          </p:cNvPr>
          <p:cNvSpPr/>
          <p:nvPr/>
        </p:nvSpPr>
        <p:spPr>
          <a:xfrm>
            <a:off x="6051382" y="2524494"/>
            <a:ext cx="586844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Util</a:t>
            </a:r>
          </a:p>
        </p:txBody>
      </p:sp>
      <p:pic>
        <p:nvPicPr>
          <p:cNvPr id="19" name="Picture 8" descr="Resultado de imagem para lego icon">
            <a:extLst>
              <a:ext uri="{FF2B5EF4-FFF2-40B4-BE49-F238E27FC236}">
                <a16:creationId xmlns:a16="http://schemas.microsoft.com/office/drawing/2014/main" id="{27965BEE-F259-439F-9292-267DD4F8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272" y="1894628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tângulo: Cantos Arredondados 24">
            <a:extLst>
              <a:ext uri="{FF2B5EF4-FFF2-40B4-BE49-F238E27FC236}">
                <a16:creationId xmlns:a16="http://schemas.microsoft.com/office/drawing/2014/main" id="{3BB43C25-BAF3-4C16-B327-81B3B851F4A7}"/>
              </a:ext>
            </a:extLst>
          </p:cNvPr>
          <p:cNvSpPr/>
          <p:nvPr/>
        </p:nvSpPr>
        <p:spPr>
          <a:xfrm>
            <a:off x="7130259" y="2503905"/>
            <a:ext cx="944181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Relatório</a:t>
            </a:r>
          </a:p>
        </p:txBody>
      </p:sp>
      <p:pic>
        <p:nvPicPr>
          <p:cNvPr id="34" name="Picture 8" descr="Resultado de imagem para lego icon">
            <a:extLst>
              <a:ext uri="{FF2B5EF4-FFF2-40B4-BE49-F238E27FC236}">
                <a16:creationId xmlns:a16="http://schemas.microsoft.com/office/drawing/2014/main" id="{70C1E928-F666-4CE6-A6C7-75C11BF4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73" y="1935018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: Cantos Arredondados 58">
            <a:extLst>
              <a:ext uri="{FF2B5EF4-FFF2-40B4-BE49-F238E27FC236}">
                <a16:creationId xmlns:a16="http://schemas.microsoft.com/office/drawing/2014/main" id="{9887ED2A-EA64-4413-89BF-524C4EEF0C47}"/>
              </a:ext>
            </a:extLst>
          </p:cNvPr>
          <p:cNvSpPr/>
          <p:nvPr/>
        </p:nvSpPr>
        <p:spPr>
          <a:xfrm>
            <a:off x="4349036" y="2555946"/>
            <a:ext cx="967098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Template</a:t>
            </a:r>
          </a:p>
        </p:txBody>
      </p:sp>
      <p:sp>
        <p:nvSpPr>
          <p:cNvPr id="36" name="Retângulo: Cantos Arredondados 60">
            <a:extLst>
              <a:ext uri="{FF2B5EF4-FFF2-40B4-BE49-F238E27FC236}">
                <a16:creationId xmlns:a16="http://schemas.microsoft.com/office/drawing/2014/main" id="{DEBBF339-071B-4C81-A8E0-7002D21AA015}"/>
              </a:ext>
            </a:extLst>
          </p:cNvPr>
          <p:cNvSpPr/>
          <p:nvPr/>
        </p:nvSpPr>
        <p:spPr>
          <a:xfrm>
            <a:off x="2119710" y="3961462"/>
            <a:ext cx="473978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</a:t>
            </a:r>
          </a:p>
        </p:txBody>
      </p:sp>
      <p:sp>
        <p:nvSpPr>
          <p:cNvPr id="37" name="Retângulo: Cantos Arredondados 61">
            <a:extLst>
              <a:ext uri="{FF2B5EF4-FFF2-40B4-BE49-F238E27FC236}">
                <a16:creationId xmlns:a16="http://schemas.microsoft.com/office/drawing/2014/main" id="{1A367F56-0ABC-496E-93ED-88E3D6F05CE1}"/>
              </a:ext>
            </a:extLst>
          </p:cNvPr>
          <p:cNvSpPr/>
          <p:nvPr/>
        </p:nvSpPr>
        <p:spPr>
          <a:xfrm>
            <a:off x="464839" y="1752083"/>
            <a:ext cx="3530053" cy="1308094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13">
            <a:extLst>
              <a:ext uri="{FF2B5EF4-FFF2-40B4-BE49-F238E27FC236}">
                <a16:creationId xmlns:a16="http://schemas.microsoft.com/office/drawing/2014/main" id="{5C055E99-28F7-4C9F-B629-210B866EC2FC}"/>
              </a:ext>
            </a:extLst>
          </p:cNvPr>
          <p:cNvSpPr/>
          <p:nvPr/>
        </p:nvSpPr>
        <p:spPr>
          <a:xfrm>
            <a:off x="1941626" y="2081998"/>
            <a:ext cx="711938" cy="6765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Picture 26" descr="Imagem relacionada">
            <a:extLst>
              <a:ext uri="{FF2B5EF4-FFF2-40B4-BE49-F238E27FC236}">
                <a16:creationId xmlns:a16="http://schemas.microsoft.com/office/drawing/2014/main" id="{385C8D18-6422-499D-9E91-D3F64CE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27" y="2102085"/>
            <a:ext cx="473197" cy="4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: Cantos Arredondados 71">
            <a:extLst>
              <a:ext uri="{FF2B5EF4-FFF2-40B4-BE49-F238E27FC236}">
                <a16:creationId xmlns:a16="http://schemas.microsoft.com/office/drawing/2014/main" id="{70D8F066-0AC9-4DDD-9050-50222A477D15}"/>
              </a:ext>
            </a:extLst>
          </p:cNvPr>
          <p:cNvSpPr/>
          <p:nvPr/>
        </p:nvSpPr>
        <p:spPr>
          <a:xfrm>
            <a:off x="2104155" y="2644721"/>
            <a:ext cx="581860" cy="2789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JDBC</a:t>
            </a:r>
          </a:p>
        </p:txBody>
      </p:sp>
      <p:pic>
        <p:nvPicPr>
          <p:cNvPr id="42" name="Picture 95" descr="Resultado de imagem para usuario">
            <a:extLst>
              <a:ext uri="{FF2B5EF4-FFF2-40B4-BE49-F238E27FC236}">
                <a16:creationId xmlns:a16="http://schemas.microsoft.com/office/drawing/2014/main" id="{3ECFD6BB-BFC8-4EE4-960B-6AD5FE79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87" y="5327247"/>
            <a:ext cx="1332914" cy="133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2" descr="Resultado de imagem para software application icon">
            <a:extLst>
              <a:ext uri="{FF2B5EF4-FFF2-40B4-BE49-F238E27FC236}">
                <a16:creationId xmlns:a16="http://schemas.microsoft.com/office/drawing/2014/main" id="{30647127-8567-4299-9269-92AE9E76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379" y="2883200"/>
            <a:ext cx="2217390" cy="156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ângulo: Cantos Arredondados 42">
            <a:extLst>
              <a:ext uri="{FF2B5EF4-FFF2-40B4-BE49-F238E27FC236}">
                <a16:creationId xmlns:a16="http://schemas.microsoft.com/office/drawing/2014/main" id="{AFCE6C94-7575-4501-93D5-A11FE7B1C796}"/>
              </a:ext>
            </a:extLst>
          </p:cNvPr>
          <p:cNvSpPr/>
          <p:nvPr/>
        </p:nvSpPr>
        <p:spPr>
          <a:xfrm>
            <a:off x="5958563" y="3961462"/>
            <a:ext cx="716244" cy="2770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SIFUG</a:t>
            </a:r>
            <a:endParaRPr lang="pt-BR" sz="1400" dirty="0"/>
          </a:p>
        </p:txBody>
      </p:sp>
      <p:sp>
        <p:nvSpPr>
          <p:cNvPr id="47" name="Retângulo 46"/>
          <p:cNvSpPr/>
          <p:nvPr/>
        </p:nvSpPr>
        <p:spPr>
          <a:xfrm>
            <a:off x="2323148" y="1358639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PEFUG </a:t>
            </a:r>
            <a:r>
              <a:rPr lang="pt-BR" b="1" dirty="0" smtClean="0">
                <a:solidFill>
                  <a:srgbClr val="0070C0"/>
                </a:solidFill>
              </a:rPr>
              <a:t>Framework = Módulos + Código final </a:t>
            </a:r>
            <a:endParaRPr lang="pt-BR" b="1" dirty="0">
              <a:solidFill>
                <a:srgbClr val="0070C0"/>
              </a:solidFill>
            </a:endParaRPr>
          </a:p>
        </p:txBody>
      </p:sp>
      <p:pic>
        <p:nvPicPr>
          <p:cNvPr id="52" name="Imagem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  <p:sp>
        <p:nvSpPr>
          <p:cNvPr id="53" name="Retângulo 1"/>
          <p:cNvSpPr>
            <a:spLocks noChangeArrowheads="1"/>
          </p:cNvSpPr>
          <p:nvPr/>
        </p:nvSpPr>
        <p:spPr bwMode="auto">
          <a:xfrm>
            <a:off x="248559" y="292884"/>
            <a:ext cx="7189304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Arquitetura: Padrão 2017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id="{F8CC1DEF-5000-4859-82A5-ED4C7C236FB6}"/>
              </a:ext>
            </a:extLst>
          </p:cNvPr>
          <p:cNvCxnSpPr>
            <a:cxnSpLocks/>
          </p:cNvCxnSpPr>
          <p:nvPr/>
        </p:nvCxnSpPr>
        <p:spPr>
          <a:xfrm flipH="1" flipV="1">
            <a:off x="5316134" y="4033239"/>
            <a:ext cx="16957" cy="11722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F7430F0-9C66-462C-9125-04ECB715EDBF}"/>
              </a:ext>
            </a:extLst>
          </p:cNvPr>
          <p:cNvCxnSpPr/>
          <p:nvPr/>
        </p:nvCxnSpPr>
        <p:spPr>
          <a:xfrm>
            <a:off x="5131951" y="4033239"/>
            <a:ext cx="0" cy="1188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8" name="Imagem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7545" y="1265510"/>
            <a:ext cx="28956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3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/>
          <p:cNvGraphicFramePr>
            <a:graphicFrameLocks noChangeAspect="1"/>
          </p:cNvGraphicFramePr>
          <p:nvPr/>
        </p:nvGraphicFramePr>
        <p:xfrm>
          <a:off x="10550525" y="6276975"/>
          <a:ext cx="164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49" name="Image" r:id="rId3" imgW="2438095" imgH="863492" progId="">
                  <p:embed/>
                </p:oleObj>
              </mc:Choice>
              <mc:Fallback>
                <p:oleObj name="Image" r:id="rId3" imgW="2438095" imgH="863492" progId="">
                  <p:embed/>
                  <p:pic>
                    <p:nvPicPr>
                      <p:cNvPr id="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0525" y="6276975"/>
                        <a:ext cx="16414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tângulo 18"/>
          <p:cNvSpPr>
            <a:spLocks noChangeArrowheads="1"/>
          </p:cNvSpPr>
          <p:nvPr/>
        </p:nvSpPr>
        <p:spPr bwMode="auto">
          <a:xfrm>
            <a:off x="242543" y="159020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D</a:t>
            </a: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istúrbios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Retângulo 18"/>
          <p:cNvSpPr>
            <a:spLocks noChangeArrowheads="1"/>
          </p:cNvSpPr>
          <p:nvPr/>
        </p:nvSpPr>
        <p:spPr bwMode="auto">
          <a:xfrm>
            <a:off x="1924132" y="2622393"/>
            <a:ext cx="8626393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1918808201"/>
              </p:ext>
            </p:extLst>
          </p:nvPr>
        </p:nvGraphicFramePr>
        <p:xfrm>
          <a:off x="201767" y="1092820"/>
          <a:ext cx="6855522" cy="4371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35784" y="1887818"/>
            <a:ext cx="4203848" cy="284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242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22"/>
          <a:stretch/>
        </p:blipFill>
        <p:spPr>
          <a:xfrm>
            <a:off x="2658341" y="1067972"/>
            <a:ext cx="7019059" cy="5540360"/>
          </a:xfrm>
          <a:prstGeom prst="rect">
            <a:avLst/>
          </a:prstGeom>
        </p:spPr>
      </p:pic>
      <p:sp>
        <p:nvSpPr>
          <p:cNvPr id="5" name="Retângulo 18"/>
          <p:cNvSpPr>
            <a:spLocks noChangeArrowheads="1"/>
          </p:cNvSpPr>
          <p:nvPr/>
        </p:nvSpPr>
        <p:spPr bwMode="auto">
          <a:xfrm>
            <a:off x="242543" y="159020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Gestão de Configuração de </a:t>
            </a:r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Software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47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650875" y="-3175"/>
            <a:ext cx="4141788" cy="417513"/>
          </a:xfrm>
          <a:prstGeom prst="rect">
            <a:avLst/>
          </a:prstGeom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endParaRPr lang="en-US" sz="2400" b="1" cap="small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graphicFrame>
        <p:nvGraphicFramePr>
          <p:cNvPr id="26670" name="Object 46"/>
          <p:cNvGraphicFramePr>
            <a:graphicFrameLocks noChangeAspect="1"/>
          </p:cNvGraphicFramePr>
          <p:nvPr/>
        </p:nvGraphicFramePr>
        <p:xfrm>
          <a:off x="10475913" y="6205538"/>
          <a:ext cx="164147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92" name="Image" r:id="rId3" imgW="2438095" imgH="863492" progId="">
                  <p:embed/>
                </p:oleObj>
              </mc:Choice>
              <mc:Fallback>
                <p:oleObj name="Image" r:id="rId3" imgW="2438095" imgH="863492" progId="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5913" y="6205538"/>
                        <a:ext cx="1641475" cy="582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72" name="Retângulo 1"/>
          <p:cNvSpPr>
            <a:spLocks noChangeArrowheads="1"/>
          </p:cNvSpPr>
          <p:nvPr/>
        </p:nvSpPr>
        <p:spPr bwMode="auto">
          <a:xfrm>
            <a:off x="248560" y="292884"/>
            <a:ext cx="26035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Equipe</a:t>
            </a:r>
          </a:p>
        </p:txBody>
      </p:sp>
      <p:sp>
        <p:nvSpPr>
          <p:cNvPr id="26683" name="CaixaDeTexto 20"/>
          <p:cNvSpPr txBox="1">
            <a:spLocks noChangeArrowheads="1"/>
          </p:cNvSpPr>
          <p:nvPr/>
        </p:nvSpPr>
        <p:spPr bwMode="auto">
          <a:xfrm>
            <a:off x="248560" y="1004789"/>
            <a:ext cx="3833812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Supervisor: Carlos </a:t>
            </a: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Antonio </a:t>
            </a:r>
            <a:r>
              <a:rPr lang="pt-BR" sz="2000" u="sng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Sari</a:t>
            </a: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 </a:t>
            </a:r>
            <a:endParaRPr lang="pt-BR" sz="2000" dirty="0" smtClean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</p:txBody>
      </p:sp>
      <p:sp>
        <p:nvSpPr>
          <p:cNvPr id="26686" name="CaixaDeTexto 20"/>
          <p:cNvSpPr txBox="1">
            <a:spLocks noChangeArrowheads="1"/>
          </p:cNvSpPr>
          <p:nvPr/>
        </p:nvSpPr>
        <p:spPr bwMode="auto">
          <a:xfrm>
            <a:off x="8794285" y="4649611"/>
            <a:ext cx="3092915" cy="1370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Bruno Marques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Gustavo </a:t>
            </a:r>
            <a:r>
              <a:rPr lang="pt-BR" sz="2000" u="sng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Ledo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 </a:t>
            </a: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S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ilva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Thiago Correia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Silas Marques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Fabiano Magnam</a:t>
            </a:r>
          </a:p>
          <a:p>
            <a:endParaRPr lang="pt-BR" sz="2000" dirty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</p:txBody>
      </p:sp>
      <p:sp>
        <p:nvSpPr>
          <p:cNvPr id="19" name="CaixaDeTexto 20"/>
          <p:cNvSpPr txBox="1">
            <a:spLocks noChangeArrowheads="1"/>
          </p:cNvSpPr>
          <p:nvPr/>
        </p:nvSpPr>
        <p:spPr bwMode="auto">
          <a:xfrm>
            <a:off x="921544" y="4649611"/>
            <a:ext cx="2411257" cy="96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Bruna Amorim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u="sng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Cidcley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 Schmitt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Thainá Becker</a:t>
            </a:r>
            <a:endParaRPr lang="pt-BR" sz="2000" dirty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</p:txBody>
      </p:sp>
      <p:sp>
        <p:nvSpPr>
          <p:cNvPr id="21" name="Retângulo 20"/>
          <p:cNvSpPr/>
          <p:nvPr/>
        </p:nvSpPr>
        <p:spPr>
          <a:xfrm>
            <a:off x="991463" y="1959858"/>
            <a:ext cx="2952362" cy="8318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2400" b="1" cap="small" dirty="0" smtClean="0">
                <a:solidFill>
                  <a:srgbClr val="0070C0"/>
                </a:solidFill>
                <a:latin typeface="Futura"/>
                <a:ea typeface="+mj-ea"/>
                <a:cs typeface="Futura"/>
              </a:rPr>
              <a:t>Padrão Visual</a:t>
            </a:r>
            <a:endParaRPr lang="pt-BR" sz="2400" b="1" cap="small" dirty="0">
              <a:solidFill>
                <a:srgbClr val="0070C0"/>
              </a:solidFill>
              <a:latin typeface="Futura"/>
              <a:ea typeface="+mj-ea"/>
              <a:cs typeface="Futura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9037115" y="2001605"/>
            <a:ext cx="2146067" cy="8318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2400" b="1" cap="small" dirty="0" smtClean="0">
                <a:solidFill>
                  <a:srgbClr val="0070C0"/>
                </a:solidFill>
                <a:latin typeface="Futura"/>
                <a:ea typeface="+mj-ea"/>
                <a:cs typeface="Futura"/>
              </a:rPr>
              <a:t>Arquitetura</a:t>
            </a:r>
            <a:endParaRPr lang="pt-BR" sz="2400" b="1" cap="small" dirty="0">
              <a:solidFill>
                <a:srgbClr val="0070C0"/>
              </a:solidFill>
              <a:latin typeface="Futura"/>
              <a:ea typeface="+mj-ea"/>
              <a:cs typeface="Futura"/>
            </a:endParaRPr>
          </a:p>
        </p:txBody>
      </p:sp>
      <p:pic>
        <p:nvPicPr>
          <p:cNvPr id="2" name="Picture 55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327" y="12272"/>
            <a:ext cx="1991673" cy="198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1" descr="Resultado de imag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0" y="2668667"/>
            <a:ext cx="3276848" cy="201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4680259" y="4649611"/>
            <a:ext cx="245451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Gabriel Fontoura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Hugo 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Toshiaki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Mario 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Medeiros</a:t>
            </a:r>
          </a:p>
          <a:p>
            <a:pPr marL="342900" indent="-342900">
              <a:buFont typeface="Arial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Sarah </a:t>
            </a: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Raquel</a:t>
            </a:r>
          </a:p>
        </p:txBody>
      </p:sp>
      <p:sp>
        <p:nvSpPr>
          <p:cNvPr id="15" name="Retângulo 14"/>
          <p:cNvSpPr/>
          <p:nvPr/>
        </p:nvSpPr>
        <p:spPr>
          <a:xfrm>
            <a:off x="4525431" y="1997307"/>
            <a:ext cx="3661006" cy="8318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sz="2400" b="1" cap="small" dirty="0" smtClean="0">
                <a:solidFill>
                  <a:srgbClr val="0070C0"/>
                </a:solidFill>
                <a:latin typeface="Futura"/>
                <a:ea typeface="+mj-ea"/>
                <a:cs typeface="Futura"/>
              </a:rPr>
              <a:t>Desenvolvimento</a:t>
            </a:r>
            <a:endParaRPr lang="pt-BR" sz="2400" b="1" cap="small" dirty="0">
              <a:solidFill>
                <a:srgbClr val="0070C0"/>
              </a:solidFill>
              <a:latin typeface="Futura"/>
              <a:ea typeface="+mj-ea"/>
              <a:cs typeface="Futura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7376" y="2829157"/>
            <a:ext cx="1524000" cy="146685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91086" y="3190943"/>
            <a:ext cx="1236290" cy="110506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7115" y="2913632"/>
            <a:ext cx="2326423" cy="12978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aixaDeTexto 20"/>
          <p:cNvSpPr txBox="1">
            <a:spLocks noChangeArrowheads="1"/>
          </p:cNvSpPr>
          <p:nvPr/>
        </p:nvSpPr>
        <p:spPr bwMode="auto">
          <a:xfrm>
            <a:off x="756122" y="4536756"/>
            <a:ext cx="6008721" cy="19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sz="2000" dirty="0" smtClean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Padrão de componentes:</a:t>
            </a:r>
            <a:endParaRPr lang="pt-BR" sz="2000" dirty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Criação </a:t>
            </a: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e validação de </a:t>
            </a: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novos componentes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Redução do Tempo de desenvolvimento</a:t>
            </a:r>
          </a:p>
        </p:txBody>
      </p:sp>
      <p:graphicFrame>
        <p:nvGraphicFramePr>
          <p:cNvPr id="4" name="Object 16"/>
          <p:cNvGraphicFramePr>
            <a:graphicFrameLocks noChangeAspect="1"/>
          </p:cNvGraphicFramePr>
          <p:nvPr/>
        </p:nvGraphicFramePr>
        <p:xfrm>
          <a:off x="10550525" y="6276975"/>
          <a:ext cx="164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54" name="Image" r:id="rId3" imgW="2438095" imgH="863492" progId="">
                  <p:embed/>
                </p:oleObj>
              </mc:Choice>
              <mc:Fallback>
                <p:oleObj name="Image" r:id="rId3" imgW="2438095" imgH="863492" progId="">
                  <p:embed/>
                  <p:pic>
                    <p:nvPicPr>
                      <p:cNvPr id="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0525" y="6276975"/>
                        <a:ext cx="16414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tângulo 18"/>
          <p:cNvSpPr>
            <a:spLocks noChangeArrowheads="1"/>
          </p:cNvSpPr>
          <p:nvPr/>
        </p:nvSpPr>
        <p:spPr bwMode="auto">
          <a:xfrm>
            <a:off x="1924132" y="2622393"/>
            <a:ext cx="8626393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4" name="CaixaDeTexto 20"/>
          <p:cNvSpPr txBox="1">
            <a:spLocks noChangeArrowheads="1"/>
          </p:cNvSpPr>
          <p:nvPr/>
        </p:nvSpPr>
        <p:spPr bwMode="auto">
          <a:xfrm>
            <a:off x="5400987" y="1808167"/>
            <a:ext cx="6587138" cy="191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pt-BR" sz="2000" dirty="0" smtClean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Auditoria do Padrão Visual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Atendimento a todas as Frentes do Projeto</a:t>
            </a:r>
          </a:p>
          <a:p>
            <a:endParaRPr lang="pt-BR" sz="2000" dirty="0" smtClean="0">
              <a:solidFill>
                <a:srgbClr val="0070C0"/>
              </a:solidFill>
              <a:latin typeface="Futura"/>
              <a:ea typeface="Futura"/>
              <a:cs typeface="Futur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Análise, entrevista e interpretação de Documentação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solidFill>
                  <a:srgbClr val="0070C0"/>
                </a:solidFill>
                <a:latin typeface="Futura"/>
                <a:ea typeface="Futura"/>
                <a:cs typeface="Futura"/>
              </a:rPr>
              <a:t>Materialização do Front-End.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987119" y="4946105"/>
            <a:ext cx="1859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 action="ppaction://hlinkfile"/>
              </a:rPr>
              <a:t>modelo.html</a:t>
            </a:r>
            <a:endParaRPr lang="pt-BR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61" descr="Resultado de imag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829" y="-135227"/>
            <a:ext cx="2320120" cy="14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 1"/>
          <p:cNvSpPr>
            <a:spLocks noChangeArrowheads="1"/>
          </p:cNvSpPr>
          <p:nvPr/>
        </p:nvSpPr>
        <p:spPr bwMode="auto">
          <a:xfrm>
            <a:off x="248559" y="292884"/>
            <a:ext cx="493675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Padrão Visual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092" y="2014128"/>
            <a:ext cx="3716611" cy="1568570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5400987" y="1281595"/>
            <a:ext cx="4724320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2. Atividades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756122" y="1276082"/>
            <a:ext cx="370957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1. Experiência </a:t>
            </a:r>
            <a:r>
              <a:rPr lang="pt-BR" sz="1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/ Interface</a:t>
            </a:r>
          </a:p>
        </p:txBody>
      </p:sp>
      <p:cxnSp>
        <p:nvCxnSpPr>
          <p:cNvPr id="13" name="Conector reto 12"/>
          <p:cNvCxnSpPr/>
          <p:nvPr/>
        </p:nvCxnSpPr>
        <p:spPr>
          <a:xfrm>
            <a:off x="2610910" y="2388641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tângulo 22"/>
          <p:cNvSpPr/>
          <p:nvPr/>
        </p:nvSpPr>
        <p:spPr>
          <a:xfrm>
            <a:off x="683091" y="4174680"/>
            <a:ext cx="944221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3. Entregas</a:t>
            </a:r>
            <a:endParaRPr lang="pt-BR" sz="1600" b="1" cap="small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"/>
              <a:cs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55325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67">
            <a:extLst>
              <a:ext uri="{FF2B5EF4-FFF2-40B4-BE49-F238E27FC236}">
                <a16:creationId xmlns:a16="http://schemas.microsoft.com/office/drawing/2014/main" id="{BD9058B9-2682-4DC7-ADE2-2676A7D4CCAA}"/>
              </a:ext>
            </a:extLst>
          </p:cNvPr>
          <p:cNvSpPr/>
          <p:nvPr/>
        </p:nvSpPr>
        <p:spPr>
          <a:xfrm>
            <a:off x="3397497" y="1100935"/>
            <a:ext cx="8348286" cy="1933250"/>
          </a:xfrm>
          <a:prstGeom prst="roundRect">
            <a:avLst>
              <a:gd name="adj" fmla="val 2463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: Cantos Arredondados 30">
            <a:extLst>
              <a:ext uri="{FF2B5EF4-FFF2-40B4-BE49-F238E27FC236}">
                <a16:creationId xmlns:a16="http://schemas.microsoft.com/office/drawing/2014/main" id="{F2CE5082-A0DA-41E8-8DE6-C041BC665A5A}"/>
              </a:ext>
            </a:extLst>
          </p:cNvPr>
          <p:cNvSpPr/>
          <p:nvPr/>
        </p:nvSpPr>
        <p:spPr>
          <a:xfrm>
            <a:off x="7416121" y="1100935"/>
            <a:ext cx="4329662" cy="5426474"/>
          </a:xfrm>
          <a:prstGeom prst="roundRect">
            <a:avLst>
              <a:gd name="adj" fmla="val 1153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1">
            <a:extLst>
              <a:ext uri="{FF2B5EF4-FFF2-40B4-BE49-F238E27FC236}">
                <a16:creationId xmlns:a16="http://schemas.microsoft.com/office/drawing/2014/main" id="{798AB221-8231-407A-9856-94D663BB2DE7}"/>
              </a:ext>
            </a:extLst>
          </p:cNvPr>
          <p:cNvSpPr/>
          <p:nvPr/>
        </p:nvSpPr>
        <p:spPr>
          <a:xfrm>
            <a:off x="407963" y="3219242"/>
            <a:ext cx="1875677" cy="330816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Imagem relacionada">
            <a:extLst>
              <a:ext uri="{FF2B5EF4-FFF2-40B4-BE49-F238E27FC236}">
                <a16:creationId xmlns:a16="http://schemas.microsoft.com/office/drawing/2014/main" id="{917AAB60-DD0E-4629-B1A5-DB82D7E0A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" y="3861406"/>
            <a:ext cx="1048043" cy="104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Resultado de imagem para db2 logo">
            <a:extLst>
              <a:ext uri="{FF2B5EF4-FFF2-40B4-BE49-F238E27FC236}">
                <a16:creationId xmlns:a16="http://schemas.microsoft.com/office/drawing/2014/main" id="{339C1728-15D6-466F-8EE3-008411429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695" y="4436108"/>
            <a:ext cx="524316" cy="52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sultado de imagem para lego icon">
            <a:extLst>
              <a:ext uri="{FF2B5EF4-FFF2-40B4-BE49-F238E27FC236}">
                <a16:creationId xmlns:a16="http://schemas.microsoft.com/office/drawing/2014/main" id="{5CC1EF2C-25CD-4EAE-9734-978E83A4A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76" y="5446970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80A6FD-C54F-4B5A-9B57-0DEDCB19E6F7}"/>
              </a:ext>
            </a:extLst>
          </p:cNvPr>
          <p:cNvSpPr/>
          <p:nvPr/>
        </p:nvSpPr>
        <p:spPr>
          <a:xfrm>
            <a:off x="1263112" y="6010531"/>
            <a:ext cx="672860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SISGR</a:t>
            </a:r>
            <a:endParaRPr lang="pt-BR" sz="14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E0D512-A10A-4EB3-9FEE-D18EC6147044}"/>
              </a:ext>
            </a:extLst>
          </p:cNvPr>
          <p:cNvSpPr txBox="1"/>
          <p:nvPr/>
        </p:nvSpPr>
        <p:spPr>
          <a:xfrm>
            <a:off x="546147" y="330959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Mainframe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9DC9298-19F5-4986-B34C-840B2276E005}"/>
              </a:ext>
            </a:extLst>
          </p:cNvPr>
          <p:cNvSpPr/>
          <p:nvPr/>
        </p:nvSpPr>
        <p:spPr>
          <a:xfrm>
            <a:off x="2484540" y="3211174"/>
            <a:ext cx="4686969" cy="3316235"/>
          </a:xfrm>
          <a:prstGeom prst="roundRect">
            <a:avLst>
              <a:gd name="adj" fmla="val 9183"/>
            </a:avLst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F33B1F-D9A8-466B-A33D-4AA16B7BD2B6}"/>
              </a:ext>
            </a:extLst>
          </p:cNvPr>
          <p:cNvSpPr txBox="1"/>
          <p:nvPr/>
        </p:nvSpPr>
        <p:spPr>
          <a:xfrm>
            <a:off x="2612150" y="3297321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PEFUG Framework</a:t>
            </a:r>
          </a:p>
        </p:txBody>
      </p:sp>
      <p:pic>
        <p:nvPicPr>
          <p:cNvPr id="12" name="Picture 8" descr="Resultado de imagem para lego icon">
            <a:extLst>
              <a:ext uri="{FF2B5EF4-FFF2-40B4-BE49-F238E27FC236}">
                <a16:creationId xmlns:a16="http://schemas.microsoft.com/office/drawing/2014/main" id="{F617AECB-F7D9-4F20-90F2-D04A55DB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569" y="5425872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A8B5289-B0FC-4666-85B1-BEE6A6DDC5E3}"/>
              </a:ext>
            </a:extLst>
          </p:cNvPr>
          <p:cNvSpPr/>
          <p:nvPr/>
        </p:nvSpPr>
        <p:spPr>
          <a:xfrm>
            <a:off x="3498804" y="5989433"/>
            <a:ext cx="713018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SISGR</a:t>
            </a:r>
            <a:endParaRPr lang="pt-BR" sz="1400" dirty="0"/>
          </a:p>
        </p:txBody>
      </p:sp>
      <p:pic>
        <p:nvPicPr>
          <p:cNvPr id="14" name="Picture 10" descr="Resultado de imagem para message broker icons">
            <a:extLst>
              <a:ext uri="{FF2B5EF4-FFF2-40B4-BE49-F238E27FC236}">
                <a16:creationId xmlns:a16="http://schemas.microsoft.com/office/drawing/2014/main" id="{7ABBFBB8-89E4-4413-B232-9777DE940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10" y="5370478"/>
            <a:ext cx="957305" cy="886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: Cantos Arredondados 4">
            <a:extLst>
              <a:ext uri="{FF2B5EF4-FFF2-40B4-BE49-F238E27FC236}">
                <a16:creationId xmlns:a16="http://schemas.microsoft.com/office/drawing/2014/main" id="{30609AE9-FEFB-4659-8A4F-521D566C3E65}"/>
              </a:ext>
            </a:extLst>
          </p:cNvPr>
          <p:cNvSpPr/>
          <p:nvPr/>
        </p:nvSpPr>
        <p:spPr>
          <a:xfrm>
            <a:off x="613950" y="5082009"/>
            <a:ext cx="3530053" cy="1308094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8" descr="Resultado de imagem para lego icon">
            <a:hlinkClick r:id="rId6" action="ppaction://hlinksldjump" tooltip="Componente de segurança responsável pela autenticação e autorização das aplicações."/>
            <a:extLst>
              <a:ext uri="{FF2B5EF4-FFF2-40B4-BE49-F238E27FC236}">
                <a16:creationId xmlns:a16="http://schemas.microsoft.com/office/drawing/2014/main" id="{60F6A3AB-874E-4C97-97D6-69DA0B2B2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827" y="5467684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1881F946-342A-4076-9759-11CD2D9FC65A}"/>
              </a:ext>
            </a:extLst>
          </p:cNvPr>
          <p:cNvSpPr/>
          <p:nvPr/>
        </p:nvSpPr>
        <p:spPr>
          <a:xfrm>
            <a:off x="4589492" y="6014653"/>
            <a:ext cx="913371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Security</a:t>
            </a:r>
          </a:p>
        </p:txBody>
      </p:sp>
      <p:pic>
        <p:nvPicPr>
          <p:cNvPr id="18" name="Picture 8" descr="Resultado de imagem para lego icon">
            <a:extLst>
              <a:ext uri="{FF2B5EF4-FFF2-40B4-BE49-F238E27FC236}">
                <a16:creationId xmlns:a16="http://schemas.microsoft.com/office/drawing/2014/main" id="{3855690A-743B-480D-9792-99F9E146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93" y="3935699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55460531-D961-4CD2-A7BD-9FE85D80F328}"/>
              </a:ext>
            </a:extLst>
          </p:cNvPr>
          <p:cNvSpPr/>
          <p:nvPr/>
        </p:nvSpPr>
        <p:spPr>
          <a:xfrm>
            <a:off x="3549897" y="4518882"/>
            <a:ext cx="529527" cy="22378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SPF</a:t>
            </a:r>
          </a:p>
        </p:txBody>
      </p:sp>
      <p:pic>
        <p:nvPicPr>
          <p:cNvPr id="20" name="Picture 8" descr="Resultado de imagem para lego icon">
            <a:hlinkClick r:id="rId6" action="ppaction://hlinksldjump" tooltip="Compontentes com funcionalidades base de desenvolvimento responsável para trabalhar com REST, SOAP, funções de Data, máscaras, validações globais, etc."/>
            <a:extLst>
              <a:ext uri="{FF2B5EF4-FFF2-40B4-BE49-F238E27FC236}">
                <a16:creationId xmlns:a16="http://schemas.microsoft.com/office/drawing/2014/main" id="{5BA64537-0A75-4FEC-A83B-E83E4B2D1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395" y="3941640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tângulo: Cantos Arredondados 22">
            <a:extLst>
              <a:ext uri="{FF2B5EF4-FFF2-40B4-BE49-F238E27FC236}">
                <a16:creationId xmlns:a16="http://schemas.microsoft.com/office/drawing/2014/main" id="{EC600B37-92E9-444C-AB1C-AEF7551EAAE9}"/>
              </a:ext>
            </a:extLst>
          </p:cNvPr>
          <p:cNvSpPr/>
          <p:nvPr/>
        </p:nvSpPr>
        <p:spPr>
          <a:xfrm>
            <a:off x="4893730" y="4550917"/>
            <a:ext cx="586844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Core</a:t>
            </a:r>
          </a:p>
        </p:txBody>
      </p:sp>
      <p:pic>
        <p:nvPicPr>
          <p:cNvPr id="22" name="Picture 8" descr="Resultado de imagem para lego icon">
            <a:hlinkClick r:id="rId6" action="ppaction://hlinksldjump" tooltip="Componente de relatório com funções customizadas para trabalhar especificamente com iReport e JasperReport."/>
            <a:extLst>
              <a:ext uri="{FF2B5EF4-FFF2-40B4-BE49-F238E27FC236}">
                <a16:creationId xmlns:a16="http://schemas.microsoft.com/office/drawing/2014/main" id="{27965BEE-F259-439F-9292-267DD4F8D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468" y="5451092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tângulo: Cantos Arredondados 24">
            <a:extLst>
              <a:ext uri="{FF2B5EF4-FFF2-40B4-BE49-F238E27FC236}">
                <a16:creationId xmlns:a16="http://schemas.microsoft.com/office/drawing/2014/main" id="{3BB43C25-BAF3-4C16-B327-81B3B851F4A7}"/>
              </a:ext>
            </a:extLst>
          </p:cNvPr>
          <p:cNvSpPr/>
          <p:nvPr/>
        </p:nvSpPr>
        <p:spPr>
          <a:xfrm>
            <a:off x="6020455" y="6060369"/>
            <a:ext cx="944181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Report</a:t>
            </a:r>
          </a:p>
        </p:txBody>
      </p:sp>
      <p:pic>
        <p:nvPicPr>
          <p:cNvPr id="24" name="Picture 12" descr="Resultado de imagem para software application icon">
            <a:extLst>
              <a:ext uri="{FF2B5EF4-FFF2-40B4-BE49-F238E27FC236}">
                <a16:creationId xmlns:a16="http://schemas.microsoft.com/office/drawing/2014/main" id="{30647127-8567-4299-9269-92AE9E762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934" y="5243347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tângulo: Cantos Arredondados 42">
            <a:extLst>
              <a:ext uri="{FF2B5EF4-FFF2-40B4-BE49-F238E27FC236}">
                <a16:creationId xmlns:a16="http://schemas.microsoft.com/office/drawing/2014/main" id="{AFCE6C94-7575-4501-93D5-A11FE7B1C796}"/>
              </a:ext>
            </a:extLst>
          </p:cNvPr>
          <p:cNvSpPr/>
          <p:nvPr/>
        </p:nvSpPr>
        <p:spPr>
          <a:xfrm>
            <a:off x="10480971" y="5923673"/>
            <a:ext cx="716244" cy="27700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SIRFG</a:t>
            </a:r>
          </a:p>
        </p:txBody>
      </p:sp>
      <p:pic>
        <p:nvPicPr>
          <p:cNvPr id="26" name="Picture 12" descr="Resultado de imagem para software application icon">
            <a:extLst>
              <a:ext uri="{FF2B5EF4-FFF2-40B4-BE49-F238E27FC236}">
                <a16:creationId xmlns:a16="http://schemas.microsoft.com/office/drawing/2014/main" id="{3D0E29C0-A845-4A84-909D-D2B14AB06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008" y="4020292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ângulo: Cantos Arredondados 44">
            <a:extLst>
              <a:ext uri="{FF2B5EF4-FFF2-40B4-BE49-F238E27FC236}">
                <a16:creationId xmlns:a16="http://schemas.microsoft.com/office/drawing/2014/main" id="{84AE429E-6ECA-4F46-86F6-15DC30918653}"/>
              </a:ext>
            </a:extLst>
          </p:cNvPr>
          <p:cNvSpPr/>
          <p:nvPr/>
        </p:nvSpPr>
        <p:spPr>
          <a:xfrm>
            <a:off x="8322579" y="4720595"/>
            <a:ext cx="666710" cy="25703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SIOFG</a:t>
            </a:r>
          </a:p>
        </p:txBody>
      </p:sp>
      <p:pic>
        <p:nvPicPr>
          <p:cNvPr id="28" name="Picture 12" descr="Resultado de imagem para software application icon">
            <a:extLst>
              <a:ext uri="{FF2B5EF4-FFF2-40B4-BE49-F238E27FC236}">
                <a16:creationId xmlns:a16="http://schemas.microsoft.com/office/drawing/2014/main" id="{4B879D01-52AC-4F09-AF21-6FD91B4E3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934" y="4028855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tângulo: Cantos Arredondados 46">
            <a:extLst>
              <a:ext uri="{FF2B5EF4-FFF2-40B4-BE49-F238E27FC236}">
                <a16:creationId xmlns:a16="http://schemas.microsoft.com/office/drawing/2014/main" id="{1D603B20-0047-4DA2-9C62-79C287D2F5F5}"/>
              </a:ext>
            </a:extLst>
          </p:cNvPr>
          <p:cNvSpPr/>
          <p:nvPr/>
        </p:nvSpPr>
        <p:spPr>
          <a:xfrm>
            <a:off x="10540869" y="4745312"/>
            <a:ext cx="656345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SICTF</a:t>
            </a:r>
          </a:p>
        </p:txBody>
      </p:sp>
      <p:pic>
        <p:nvPicPr>
          <p:cNvPr id="30" name="Picture 12" descr="Resultado de imagem para software application icon">
            <a:extLst>
              <a:ext uri="{FF2B5EF4-FFF2-40B4-BE49-F238E27FC236}">
                <a16:creationId xmlns:a16="http://schemas.microsoft.com/office/drawing/2014/main" id="{EE25D40F-E60E-40EA-BE17-6E3F4D5F4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328" y="5233347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ângulo: Cantos Arredondados 50">
            <a:extLst>
              <a:ext uri="{FF2B5EF4-FFF2-40B4-BE49-F238E27FC236}">
                <a16:creationId xmlns:a16="http://schemas.microsoft.com/office/drawing/2014/main" id="{426C39A8-FD29-4A0F-95AB-5403F481AFDC}"/>
              </a:ext>
            </a:extLst>
          </p:cNvPr>
          <p:cNvSpPr/>
          <p:nvPr/>
        </p:nvSpPr>
        <p:spPr>
          <a:xfrm>
            <a:off x="8266043" y="5949804"/>
            <a:ext cx="716565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SIRMO</a:t>
            </a:r>
          </a:p>
        </p:txBody>
      </p:sp>
      <p:pic>
        <p:nvPicPr>
          <p:cNvPr id="32" name="Picture 12" descr="Resultado de imagem para software application icon">
            <a:extLst>
              <a:ext uri="{FF2B5EF4-FFF2-40B4-BE49-F238E27FC236}">
                <a16:creationId xmlns:a16="http://schemas.microsoft.com/office/drawing/2014/main" id="{834613FA-113D-47A3-9F39-529170C4E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19" y="2714286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ângulo: Cantos Arredondados 52">
            <a:extLst>
              <a:ext uri="{FF2B5EF4-FFF2-40B4-BE49-F238E27FC236}">
                <a16:creationId xmlns:a16="http://schemas.microsoft.com/office/drawing/2014/main" id="{A14E0BB9-162B-4011-B846-00E2A3A81F8B}"/>
              </a:ext>
            </a:extLst>
          </p:cNvPr>
          <p:cNvSpPr/>
          <p:nvPr/>
        </p:nvSpPr>
        <p:spPr>
          <a:xfrm>
            <a:off x="10221299" y="3414589"/>
            <a:ext cx="1281186" cy="30939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Recolhimento</a:t>
            </a:r>
          </a:p>
        </p:txBody>
      </p:sp>
      <p:pic>
        <p:nvPicPr>
          <p:cNvPr id="34" name="Picture 12" descr="Resultado de imagem para software application icon">
            <a:extLst>
              <a:ext uri="{FF2B5EF4-FFF2-40B4-BE49-F238E27FC236}">
                <a16:creationId xmlns:a16="http://schemas.microsoft.com/office/drawing/2014/main" id="{0AC1275C-2F2E-4DBE-AE8C-8F5308AAC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419" y="1626832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ângulo: Cantos Arredondados 54">
            <a:extLst>
              <a:ext uri="{FF2B5EF4-FFF2-40B4-BE49-F238E27FC236}">
                <a16:creationId xmlns:a16="http://schemas.microsoft.com/office/drawing/2014/main" id="{F0DB7986-D2EB-4476-A2C0-DA2C93440677}"/>
              </a:ext>
            </a:extLst>
          </p:cNvPr>
          <p:cNvSpPr/>
          <p:nvPr/>
        </p:nvSpPr>
        <p:spPr>
          <a:xfrm>
            <a:off x="10522354" y="2343289"/>
            <a:ext cx="656345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SIOPS</a:t>
            </a:r>
          </a:p>
        </p:txBody>
      </p:sp>
      <p:sp>
        <p:nvSpPr>
          <p:cNvPr id="36" name="Retângulo: Cantos Arredondados 60">
            <a:extLst>
              <a:ext uri="{FF2B5EF4-FFF2-40B4-BE49-F238E27FC236}">
                <a16:creationId xmlns:a16="http://schemas.microsoft.com/office/drawing/2014/main" id="{DEBBF339-071B-4C81-A8E0-7002D21AA015}"/>
              </a:ext>
            </a:extLst>
          </p:cNvPr>
          <p:cNvSpPr/>
          <p:nvPr/>
        </p:nvSpPr>
        <p:spPr>
          <a:xfrm>
            <a:off x="2276362" y="5938754"/>
            <a:ext cx="473978" cy="25999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MB</a:t>
            </a:r>
          </a:p>
        </p:txBody>
      </p:sp>
      <p:sp>
        <p:nvSpPr>
          <p:cNvPr id="37" name="Retângulo: Cantos Arredondados 61">
            <a:extLst>
              <a:ext uri="{FF2B5EF4-FFF2-40B4-BE49-F238E27FC236}">
                <a16:creationId xmlns:a16="http://schemas.microsoft.com/office/drawing/2014/main" id="{1A367F56-0ABC-496E-93ED-88E3D6F05CE1}"/>
              </a:ext>
            </a:extLst>
          </p:cNvPr>
          <p:cNvSpPr/>
          <p:nvPr/>
        </p:nvSpPr>
        <p:spPr>
          <a:xfrm>
            <a:off x="621491" y="3729375"/>
            <a:ext cx="3530053" cy="1308094"/>
          </a:xfrm>
          <a:prstGeom prst="roundRect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: Cantos Arredondados 13">
            <a:extLst>
              <a:ext uri="{FF2B5EF4-FFF2-40B4-BE49-F238E27FC236}">
                <a16:creationId xmlns:a16="http://schemas.microsoft.com/office/drawing/2014/main" id="{5C055E99-28F7-4C9F-B629-210B866EC2FC}"/>
              </a:ext>
            </a:extLst>
          </p:cNvPr>
          <p:cNvSpPr/>
          <p:nvPr/>
        </p:nvSpPr>
        <p:spPr>
          <a:xfrm>
            <a:off x="2098278" y="4059290"/>
            <a:ext cx="711938" cy="67657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9" name="Picture 26" descr="Imagem relacionada">
            <a:extLst>
              <a:ext uri="{FF2B5EF4-FFF2-40B4-BE49-F238E27FC236}">
                <a16:creationId xmlns:a16="http://schemas.microsoft.com/office/drawing/2014/main" id="{385C8D18-6422-499D-9E91-D3F64CE9A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79" y="4079377"/>
            <a:ext cx="473197" cy="4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tângulo: Cantos Arredondados 71">
            <a:extLst>
              <a:ext uri="{FF2B5EF4-FFF2-40B4-BE49-F238E27FC236}">
                <a16:creationId xmlns:a16="http://schemas.microsoft.com/office/drawing/2014/main" id="{70D8F066-0AC9-4DDD-9050-50222A477D15}"/>
              </a:ext>
            </a:extLst>
          </p:cNvPr>
          <p:cNvSpPr/>
          <p:nvPr/>
        </p:nvSpPr>
        <p:spPr>
          <a:xfrm>
            <a:off x="2260807" y="4622013"/>
            <a:ext cx="581860" cy="27898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JDBC</a:t>
            </a:r>
          </a:p>
        </p:txBody>
      </p:sp>
      <p:pic>
        <p:nvPicPr>
          <p:cNvPr id="41" name="Picture 95" descr="Resultado de imagem para usuario">
            <a:extLst>
              <a:ext uri="{FF2B5EF4-FFF2-40B4-BE49-F238E27FC236}">
                <a16:creationId xmlns:a16="http://schemas.microsoft.com/office/drawing/2014/main" id="{3ECFD6BB-BFC8-4EE4-960B-6AD5FE79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919" y="1650288"/>
            <a:ext cx="1332914" cy="133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Conector de Seta Reta 41">
            <a:extLst>
              <a:ext uri="{FF2B5EF4-FFF2-40B4-BE49-F238E27FC236}">
                <a16:creationId xmlns:a16="http://schemas.microsoft.com/office/drawing/2014/main" id="{0F7430F0-9C66-462C-9125-04ECB715EDBF}"/>
              </a:ext>
            </a:extLst>
          </p:cNvPr>
          <p:cNvCxnSpPr/>
          <p:nvPr/>
        </p:nvCxnSpPr>
        <p:spPr>
          <a:xfrm>
            <a:off x="3091436" y="2075323"/>
            <a:ext cx="8053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F8CC1DEF-5000-4859-82A5-ED4C7C236FB6}"/>
              </a:ext>
            </a:extLst>
          </p:cNvPr>
          <p:cNvCxnSpPr>
            <a:cxnSpLocks/>
          </p:cNvCxnSpPr>
          <p:nvPr/>
        </p:nvCxnSpPr>
        <p:spPr>
          <a:xfrm flipH="1">
            <a:off x="2902095" y="2222440"/>
            <a:ext cx="8517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8" descr="Resultado de imagem para lego icon">
            <a:hlinkClick r:id="rId6" action="ppaction://hlinksldjump" tooltip="Componente responsável pelas funções de negócio comum a todos os projetos de negócio."/>
            <a:extLst>
              <a:ext uri="{FF2B5EF4-FFF2-40B4-BE49-F238E27FC236}">
                <a16:creationId xmlns:a16="http://schemas.microsoft.com/office/drawing/2014/main" id="{312CB22D-4848-448C-A70A-0675CD667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678" y="1757134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ângulo: Cantos Arredondados 56">
            <a:extLst>
              <a:ext uri="{FF2B5EF4-FFF2-40B4-BE49-F238E27FC236}">
                <a16:creationId xmlns:a16="http://schemas.microsoft.com/office/drawing/2014/main" id="{5A314ED9-78DA-4939-8716-3B1F90F68CB9}"/>
              </a:ext>
            </a:extLst>
          </p:cNvPr>
          <p:cNvSpPr/>
          <p:nvPr/>
        </p:nvSpPr>
        <p:spPr>
          <a:xfrm>
            <a:off x="5956486" y="2366409"/>
            <a:ext cx="913371" cy="39862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Business Core</a:t>
            </a:r>
          </a:p>
        </p:txBody>
      </p:sp>
      <p:pic>
        <p:nvPicPr>
          <p:cNvPr id="46" name="Picture 12" descr="Resultado de imagem para software application icon">
            <a:hlinkClick r:id="rId6" action="ppaction://hlinksldjump" tooltip="Portal de acesso aos sistemas do PEFUG."/>
            <a:extLst>
              <a:ext uri="{FF2B5EF4-FFF2-40B4-BE49-F238E27FC236}">
                <a16:creationId xmlns:a16="http://schemas.microsoft.com/office/drawing/2014/main" id="{9D42D5A4-D435-451D-8407-72325FA96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327" y="1762664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Retângulo: Cantos Arredondados 69">
            <a:extLst>
              <a:ext uri="{FF2B5EF4-FFF2-40B4-BE49-F238E27FC236}">
                <a16:creationId xmlns:a16="http://schemas.microsoft.com/office/drawing/2014/main" id="{A14DA900-D4AD-4435-BD9B-F99C5219F06B}"/>
              </a:ext>
            </a:extLst>
          </p:cNvPr>
          <p:cNvSpPr/>
          <p:nvPr/>
        </p:nvSpPr>
        <p:spPr>
          <a:xfrm>
            <a:off x="4562454" y="2435135"/>
            <a:ext cx="646698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Portal</a:t>
            </a:r>
          </a:p>
        </p:txBody>
      </p:sp>
      <p:pic>
        <p:nvPicPr>
          <p:cNvPr id="53" name="Picture 8">
            <a:hlinkClick r:id="rId6" action="ppaction://hlinksldjump" tooltip="Componente de funções customizadas para web como filtros, sessões, listeners coockies baseado em JSF e Primefaces."/>
            <a:extLst>
              <a:ext uri="{FF2B5EF4-FFF2-40B4-BE49-F238E27FC236}">
                <a16:creationId xmlns:a16="http://schemas.microsoft.com/office/drawing/2014/main" id="{ABFEEA38-76DC-4AC8-A196-94DAFB7B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452" y="3947592"/>
            <a:ext cx="913371" cy="82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ângulo: Cantos Arredondados 86">
            <a:extLst>
              <a:ext uri="{FF2B5EF4-FFF2-40B4-BE49-F238E27FC236}">
                <a16:creationId xmlns:a16="http://schemas.microsoft.com/office/drawing/2014/main" id="{732C3E85-AE0C-46F3-85FA-831C12D6AA8D}"/>
              </a:ext>
            </a:extLst>
          </p:cNvPr>
          <p:cNvSpPr/>
          <p:nvPr/>
        </p:nvSpPr>
        <p:spPr>
          <a:xfrm>
            <a:off x="6242787" y="4556869"/>
            <a:ext cx="586844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Web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5E6936D0-02F9-497E-8489-2A8EB342E265}"/>
              </a:ext>
            </a:extLst>
          </p:cNvPr>
          <p:cNvSpPr txBox="1"/>
          <p:nvPr/>
        </p:nvSpPr>
        <p:spPr>
          <a:xfrm>
            <a:off x="3561005" y="1194096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PEFUG Sistemas</a:t>
            </a:r>
          </a:p>
        </p:txBody>
      </p:sp>
      <p:sp>
        <p:nvSpPr>
          <p:cNvPr id="57" name="Retângulo 1"/>
          <p:cNvSpPr>
            <a:spLocks noChangeArrowheads="1"/>
          </p:cNvSpPr>
          <p:nvPr/>
        </p:nvSpPr>
        <p:spPr bwMode="auto">
          <a:xfrm>
            <a:off x="248559" y="292884"/>
            <a:ext cx="7189304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 smtClean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Arquitetura: Novo Padrão</a:t>
            </a:r>
            <a:endParaRPr lang="pt-BR" sz="32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8" name="Placa 47">
            <a:extLst>
              <a:ext uri="{FF2B5EF4-FFF2-40B4-BE49-F238E27FC236}">
                <a16:creationId xmlns:a16="http://schemas.microsoft.com/office/drawing/2014/main" id="{FD0F6E5B-CB3F-4F2E-9B9F-76FD23DDC857}"/>
              </a:ext>
            </a:extLst>
          </p:cNvPr>
          <p:cNvSpPr/>
          <p:nvPr/>
        </p:nvSpPr>
        <p:spPr>
          <a:xfrm>
            <a:off x="7211329" y="1123147"/>
            <a:ext cx="1423501" cy="2031909"/>
          </a:xfrm>
          <a:prstGeom prst="plaque">
            <a:avLst/>
          </a:prstGeom>
          <a:solidFill>
            <a:srgbClr val="E6E0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9" name="Picture 12" descr="Resultado de imagem para software application icon">
            <a:extLst>
              <a:ext uri="{FF2B5EF4-FFF2-40B4-BE49-F238E27FC236}">
                <a16:creationId xmlns:a16="http://schemas.microsoft.com/office/drawing/2014/main" id="{45747341-9B19-4B9B-9637-65771F9D2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403" y="1638665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Retângulo: Cantos Arredondados 82">
            <a:extLst>
              <a:ext uri="{FF2B5EF4-FFF2-40B4-BE49-F238E27FC236}">
                <a16:creationId xmlns:a16="http://schemas.microsoft.com/office/drawing/2014/main" id="{DB0341BB-82F7-4FC0-9C3A-6F540AC10090}"/>
              </a:ext>
            </a:extLst>
          </p:cNvPr>
          <p:cNvSpPr/>
          <p:nvPr/>
        </p:nvSpPr>
        <p:spPr>
          <a:xfrm>
            <a:off x="8336986" y="2355122"/>
            <a:ext cx="646698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SIFUG</a:t>
            </a:r>
          </a:p>
        </p:txBody>
      </p:sp>
      <p:pic>
        <p:nvPicPr>
          <p:cNvPr id="51" name="Picture 12" descr="Resultado de imagem para software application icon">
            <a:extLst>
              <a:ext uri="{FF2B5EF4-FFF2-40B4-BE49-F238E27FC236}">
                <a16:creationId xmlns:a16="http://schemas.microsoft.com/office/drawing/2014/main" id="{E11F6D39-0706-46D8-9E15-CFFAD25D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192" y="2713523"/>
            <a:ext cx="965403" cy="965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ângulo: Cantos Arredondados 84">
            <a:extLst>
              <a:ext uri="{FF2B5EF4-FFF2-40B4-BE49-F238E27FC236}">
                <a16:creationId xmlns:a16="http://schemas.microsoft.com/office/drawing/2014/main" id="{778CF27D-DC75-4CD9-A38A-3583E8463D55}"/>
              </a:ext>
            </a:extLst>
          </p:cNvPr>
          <p:cNvSpPr/>
          <p:nvPr/>
        </p:nvSpPr>
        <p:spPr>
          <a:xfrm>
            <a:off x="8006375" y="3429980"/>
            <a:ext cx="967098" cy="24087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Consultas</a:t>
            </a:r>
          </a:p>
        </p:txBody>
      </p:sp>
      <p:pic>
        <p:nvPicPr>
          <p:cNvPr id="58" name="Imagem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9979" y="53975"/>
            <a:ext cx="1594972" cy="889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4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b="1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11691</TotalTime>
  <Words>356</Words>
  <Application>Microsoft Office PowerPoint</Application>
  <PresentationFormat>Widescreen</PresentationFormat>
  <Paragraphs>166</Paragraphs>
  <Slides>18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Futura</vt:lpstr>
      <vt:lpstr>Segoe UI Black</vt:lpstr>
      <vt:lpstr>Wingdings</vt:lpstr>
      <vt:lpstr>Office Theme</vt:lpstr>
      <vt:lpstr>1_Office Theme</vt:lpstr>
      <vt:lpstr>Image</vt:lpstr>
      <vt:lpstr>Arquitetura e Soluções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Apresentação</dc:title>
  <dc:creator>Cliente</dc:creator>
  <cp:lastModifiedBy>Bruno Marques Costa</cp:lastModifiedBy>
  <cp:revision>641</cp:revision>
  <cp:lastPrinted>2018-04-26T23:37:11Z</cp:lastPrinted>
  <dcterms:created xsi:type="dcterms:W3CDTF">2015-06-22T21:31:37Z</dcterms:created>
  <dcterms:modified xsi:type="dcterms:W3CDTF">2018-05-18T13:55:00Z</dcterms:modified>
</cp:coreProperties>
</file>